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65"/>
  </p:notesMasterIdLst>
  <p:sldIdLst>
    <p:sldId id="256" r:id="rId2"/>
    <p:sldId id="330" r:id="rId3"/>
    <p:sldId id="389" r:id="rId4"/>
    <p:sldId id="326" r:id="rId5"/>
    <p:sldId id="331" r:id="rId6"/>
    <p:sldId id="332" r:id="rId7"/>
    <p:sldId id="371" r:id="rId8"/>
    <p:sldId id="299" r:id="rId9"/>
    <p:sldId id="318" r:id="rId10"/>
    <p:sldId id="298" r:id="rId11"/>
    <p:sldId id="333" r:id="rId12"/>
    <p:sldId id="301" r:id="rId13"/>
    <p:sldId id="329" r:id="rId14"/>
    <p:sldId id="334" r:id="rId15"/>
    <p:sldId id="370" r:id="rId16"/>
    <p:sldId id="360" r:id="rId17"/>
    <p:sldId id="361" r:id="rId18"/>
    <p:sldId id="362" r:id="rId19"/>
    <p:sldId id="363" r:id="rId20"/>
    <p:sldId id="364" r:id="rId21"/>
    <p:sldId id="365" r:id="rId22"/>
    <p:sldId id="366" r:id="rId23"/>
    <p:sldId id="367" r:id="rId24"/>
    <p:sldId id="368" r:id="rId25"/>
    <p:sldId id="369" r:id="rId26"/>
    <p:sldId id="305" r:id="rId27"/>
    <p:sldId id="304" r:id="rId28"/>
    <p:sldId id="378" r:id="rId29"/>
    <p:sldId id="320" r:id="rId30"/>
    <p:sldId id="281" r:id="rId31"/>
    <p:sldId id="317" r:id="rId32"/>
    <p:sldId id="338" r:id="rId33"/>
    <p:sldId id="339" r:id="rId34"/>
    <p:sldId id="340" r:id="rId35"/>
    <p:sldId id="341" r:id="rId36"/>
    <p:sldId id="342" r:id="rId37"/>
    <p:sldId id="382" r:id="rId38"/>
    <p:sldId id="385" r:id="rId39"/>
    <p:sldId id="383" r:id="rId40"/>
    <p:sldId id="384" r:id="rId41"/>
    <p:sldId id="312" r:id="rId42"/>
    <p:sldId id="309" r:id="rId43"/>
    <p:sldId id="310" r:id="rId44"/>
    <p:sldId id="311" r:id="rId45"/>
    <p:sldId id="343" r:id="rId46"/>
    <p:sldId id="344" r:id="rId47"/>
    <p:sldId id="337" r:id="rId48"/>
    <p:sldId id="355" r:id="rId49"/>
    <p:sldId id="353" r:id="rId50"/>
    <p:sldId id="375" r:id="rId51"/>
    <p:sldId id="354" r:id="rId52"/>
    <p:sldId id="374" r:id="rId53"/>
    <p:sldId id="376" r:id="rId54"/>
    <p:sldId id="377" r:id="rId55"/>
    <p:sldId id="388" r:id="rId56"/>
    <p:sldId id="290" r:id="rId57"/>
    <p:sldId id="386" r:id="rId58"/>
    <p:sldId id="387" r:id="rId59"/>
    <p:sldId id="379" r:id="rId60"/>
    <p:sldId id="380" r:id="rId61"/>
    <p:sldId id="292" r:id="rId62"/>
    <p:sldId id="381" r:id="rId63"/>
    <p:sldId id="258" r:id="rId64"/>
  </p:sldIdLst>
  <p:sldSz cx="9144000" cy="6858000" type="screen4x3"/>
  <p:notesSz cx="6858000" cy="9144000"/>
  <p:defaultTextStyle>
    <a:defPPr>
      <a:defRPr lang="ko-KR"/>
    </a:defPPr>
    <a:lvl1pPr algn="l" rtl="0" fontAlgn="base" latinLnBrk="1">
      <a:spcBef>
        <a:spcPct val="0"/>
      </a:spcBef>
      <a:spcAft>
        <a:spcPct val="0"/>
      </a:spcAft>
      <a:defRPr sz="2400" kern="1200">
        <a:solidFill>
          <a:schemeClr val="tx1"/>
        </a:solidFill>
        <a:latin typeface="Gulim" pitchFamily="34" charset="-127"/>
        <a:ea typeface="Gulim" pitchFamily="34" charset="-127"/>
        <a:cs typeface="+mn-cs"/>
      </a:defRPr>
    </a:lvl1pPr>
    <a:lvl2pPr marL="457200" algn="l" rtl="0" fontAlgn="base" latinLnBrk="1">
      <a:spcBef>
        <a:spcPct val="0"/>
      </a:spcBef>
      <a:spcAft>
        <a:spcPct val="0"/>
      </a:spcAft>
      <a:defRPr sz="2400" kern="1200">
        <a:solidFill>
          <a:schemeClr val="tx1"/>
        </a:solidFill>
        <a:latin typeface="Gulim" pitchFamily="34" charset="-127"/>
        <a:ea typeface="Gulim" pitchFamily="34" charset="-127"/>
        <a:cs typeface="+mn-cs"/>
      </a:defRPr>
    </a:lvl2pPr>
    <a:lvl3pPr marL="914400" algn="l" rtl="0" fontAlgn="base" latinLnBrk="1">
      <a:spcBef>
        <a:spcPct val="0"/>
      </a:spcBef>
      <a:spcAft>
        <a:spcPct val="0"/>
      </a:spcAft>
      <a:defRPr sz="2400" kern="1200">
        <a:solidFill>
          <a:schemeClr val="tx1"/>
        </a:solidFill>
        <a:latin typeface="Gulim" pitchFamily="34" charset="-127"/>
        <a:ea typeface="Gulim" pitchFamily="34" charset="-127"/>
        <a:cs typeface="+mn-cs"/>
      </a:defRPr>
    </a:lvl3pPr>
    <a:lvl4pPr marL="1371600" algn="l" rtl="0" fontAlgn="base" latinLnBrk="1">
      <a:spcBef>
        <a:spcPct val="0"/>
      </a:spcBef>
      <a:spcAft>
        <a:spcPct val="0"/>
      </a:spcAft>
      <a:defRPr sz="2400" kern="1200">
        <a:solidFill>
          <a:schemeClr val="tx1"/>
        </a:solidFill>
        <a:latin typeface="Gulim" pitchFamily="34" charset="-127"/>
        <a:ea typeface="Gulim" pitchFamily="34" charset="-127"/>
        <a:cs typeface="+mn-cs"/>
      </a:defRPr>
    </a:lvl4pPr>
    <a:lvl5pPr marL="1828800" algn="l" rtl="0" fontAlgn="base" latinLnBrk="1">
      <a:spcBef>
        <a:spcPct val="0"/>
      </a:spcBef>
      <a:spcAft>
        <a:spcPct val="0"/>
      </a:spcAft>
      <a:defRPr sz="2400" kern="1200">
        <a:solidFill>
          <a:schemeClr val="tx1"/>
        </a:solidFill>
        <a:latin typeface="Gulim" pitchFamily="34" charset="-127"/>
        <a:ea typeface="Gulim" pitchFamily="34" charset="-127"/>
        <a:cs typeface="+mn-cs"/>
      </a:defRPr>
    </a:lvl5pPr>
    <a:lvl6pPr marL="2286000" algn="l" defTabSz="914400" rtl="0" eaLnBrk="1" latinLnBrk="0" hangingPunct="1">
      <a:defRPr sz="2400" kern="1200">
        <a:solidFill>
          <a:schemeClr val="tx1"/>
        </a:solidFill>
        <a:latin typeface="Gulim" pitchFamily="34" charset="-127"/>
        <a:ea typeface="Gulim" pitchFamily="34" charset="-127"/>
        <a:cs typeface="+mn-cs"/>
      </a:defRPr>
    </a:lvl6pPr>
    <a:lvl7pPr marL="2743200" algn="l" defTabSz="914400" rtl="0" eaLnBrk="1" latinLnBrk="0" hangingPunct="1">
      <a:defRPr sz="2400" kern="1200">
        <a:solidFill>
          <a:schemeClr val="tx1"/>
        </a:solidFill>
        <a:latin typeface="Gulim" pitchFamily="34" charset="-127"/>
        <a:ea typeface="Gulim" pitchFamily="34" charset="-127"/>
        <a:cs typeface="+mn-cs"/>
      </a:defRPr>
    </a:lvl7pPr>
    <a:lvl8pPr marL="3200400" algn="l" defTabSz="914400" rtl="0" eaLnBrk="1" latinLnBrk="0" hangingPunct="1">
      <a:defRPr sz="2400" kern="1200">
        <a:solidFill>
          <a:schemeClr val="tx1"/>
        </a:solidFill>
        <a:latin typeface="Gulim" pitchFamily="34" charset="-127"/>
        <a:ea typeface="Gulim" pitchFamily="34" charset="-127"/>
        <a:cs typeface="+mn-cs"/>
      </a:defRPr>
    </a:lvl8pPr>
    <a:lvl9pPr marL="3657600" algn="l" defTabSz="914400" rtl="0" eaLnBrk="1" latinLnBrk="0" hangingPunct="1">
      <a:defRPr sz="2400" kern="1200">
        <a:solidFill>
          <a:schemeClr val="tx1"/>
        </a:solidFill>
        <a:latin typeface="Gulim" pitchFamily="34" charset="-127"/>
        <a:ea typeface="Gulim" pitchFamily="34" charset="-127"/>
        <a:cs typeface="+mn-cs"/>
      </a:defRPr>
    </a:lvl9pPr>
  </p:defaultTextStyle>
  <p:extLst>
    <p:ext uri="{EFAFB233-063F-42B5-8137-9DF3F51BA10A}">
      <p15:sldGuideLst xmlns:p15="http://schemas.microsoft.com/office/powerpoint/2012/main">
        <p15:guide id="1" orient="horz" pos="2129">
          <p15:clr>
            <a:srgbClr val="A4A3A4"/>
          </p15:clr>
        </p15:guide>
        <p15:guide id="2" pos="29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B2FA"/>
    <a:srgbClr val="0066FF"/>
    <a:srgbClr val="0000FF"/>
    <a:srgbClr val="3399FF"/>
    <a:srgbClr val="0033CC"/>
    <a:srgbClr val="75CF64"/>
    <a:srgbClr val="B3DB29"/>
    <a:srgbClr val="FF0066"/>
    <a:srgbClr val="00CC99"/>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263" autoAdjust="0"/>
  </p:normalViewPr>
  <p:slideViewPr>
    <p:cSldViewPr>
      <p:cViewPr varScale="1">
        <p:scale>
          <a:sx n="116" d="100"/>
          <a:sy n="116" d="100"/>
        </p:scale>
        <p:origin x="1464" y="102"/>
      </p:cViewPr>
      <p:guideLst>
        <p:guide orient="horz" pos="2129"/>
        <p:guide pos="292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188E81-00B6-4DB1-A0D2-002DB79B8F98}" type="datetimeFigureOut">
              <a:rPr lang="zh-CN" altLang="en-US" smtClean="0"/>
              <a:pPr/>
              <a:t>2021/8/12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F7DD3-9E11-488C-8531-967043E841F4}" type="slidenum">
              <a:rPr lang="zh-CN" altLang="en-US" smtClean="0"/>
              <a:pPr/>
              <a:t>‹#›</a:t>
            </a:fld>
            <a:endParaRPr lang="zh-CN" altLang="en-US"/>
          </a:p>
        </p:txBody>
      </p:sp>
    </p:spTree>
    <p:extLst>
      <p:ext uri="{BB962C8B-B14F-4D97-AF65-F5344CB8AC3E}">
        <p14:creationId xmlns:p14="http://schemas.microsoft.com/office/powerpoint/2010/main" val="269127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8</a:t>
            </a:fld>
            <a:endParaRPr lang="zh-CN" altLang="en-US"/>
          </a:p>
        </p:txBody>
      </p:sp>
    </p:spTree>
    <p:extLst>
      <p:ext uri="{BB962C8B-B14F-4D97-AF65-F5344CB8AC3E}">
        <p14:creationId xmlns:p14="http://schemas.microsoft.com/office/powerpoint/2010/main" val="234738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3D</a:t>
            </a:r>
            <a:r>
              <a:rPr lang="zh-CN" altLang="en-US" dirty="0" smtClean="0"/>
              <a:t>加上去</a:t>
            </a:r>
            <a:endParaRPr lang="en-US" altLang="zh-CN" dirty="0" smtClean="0"/>
          </a:p>
          <a:p>
            <a:r>
              <a:rPr lang="zh-CN" altLang="en-US" dirty="0" smtClean="0"/>
              <a:t>报表</a:t>
            </a:r>
            <a:endParaRPr lang="en-US" altLang="zh-CN" dirty="0" smtClean="0"/>
          </a:p>
          <a:p>
            <a:r>
              <a:rPr lang="zh-CN" altLang="en-US" dirty="0" smtClean="0"/>
              <a:t>过程回放</a:t>
            </a:r>
            <a:endParaRPr lang="en-US" altLang="zh-CN" dirty="0" smtClean="0"/>
          </a:p>
          <a:p>
            <a:r>
              <a:rPr lang="en-US" altLang="zh-CN" dirty="0" smtClean="0"/>
              <a:t>Internet</a:t>
            </a:r>
            <a:r>
              <a:rPr lang="zh-CN" altLang="en-US" dirty="0" smtClean="0"/>
              <a:t>（公共网络）</a:t>
            </a:r>
            <a:endParaRPr lang="en-US" altLang="zh-CN" dirty="0" smtClean="0"/>
          </a:p>
          <a:p>
            <a:r>
              <a:rPr lang="zh-CN" altLang="en-US" dirty="0" smtClean="0"/>
              <a:t>安全性：隔离</a:t>
            </a:r>
            <a:endParaRPr lang="en-US" altLang="zh-CN" dirty="0" smtClean="0"/>
          </a:p>
          <a:p>
            <a:r>
              <a:rPr lang="zh-CN" altLang="en-US" dirty="0" smtClean="0"/>
              <a:t>容量可扩充。增加服务器和测点</a:t>
            </a:r>
            <a:endParaRPr lang="en-US" altLang="zh-CN" dirty="0" smtClean="0"/>
          </a:p>
          <a:p>
            <a:r>
              <a:rPr lang="zh-CN" altLang="en-US" dirty="0" smtClean="0"/>
              <a:t>可维护性： 性能监控。解决故障</a:t>
            </a:r>
            <a:endParaRPr lang="en-US" altLang="zh-CN" dirty="0" smtClean="0"/>
          </a:p>
          <a:p>
            <a:r>
              <a:rPr lang="zh-CN" altLang="en-US" dirty="0" smtClean="0"/>
              <a:t>可靠性：任意时间，不间断。（热备份，冗余）</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11</a:t>
            </a:fld>
            <a:endParaRPr lang="zh-CN" altLang="en-US"/>
          </a:p>
        </p:txBody>
      </p:sp>
    </p:spTree>
    <p:extLst>
      <p:ext uri="{BB962C8B-B14F-4D97-AF65-F5344CB8AC3E}">
        <p14:creationId xmlns:p14="http://schemas.microsoft.com/office/powerpoint/2010/main" val="251936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3D</a:t>
            </a:r>
            <a:r>
              <a:rPr lang="zh-CN" altLang="en-US" dirty="0" smtClean="0"/>
              <a:t>加上去</a:t>
            </a:r>
            <a:endParaRPr lang="en-US" altLang="zh-CN" dirty="0" smtClean="0"/>
          </a:p>
          <a:p>
            <a:r>
              <a:rPr lang="zh-CN" altLang="en-US" dirty="0" smtClean="0"/>
              <a:t>报表</a:t>
            </a:r>
            <a:endParaRPr lang="en-US" altLang="zh-CN" dirty="0" smtClean="0"/>
          </a:p>
          <a:p>
            <a:r>
              <a:rPr lang="zh-CN" altLang="en-US" dirty="0" smtClean="0"/>
              <a:t>过程回放</a:t>
            </a:r>
            <a:endParaRPr lang="en-US" altLang="zh-CN" dirty="0" smtClean="0"/>
          </a:p>
          <a:p>
            <a:r>
              <a:rPr lang="en-US" altLang="zh-CN" dirty="0" smtClean="0"/>
              <a:t>Internet</a:t>
            </a:r>
            <a:r>
              <a:rPr lang="zh-CN" altLang="en-US" dirty="0" smtClean="0"/>
              <a:t>（公共网络）</a:t>
            </a:r>
            <a:endParaRPr lang="en-US" altLang="zh-CN" dirty="0" smtClean="0"/>
          </a:p>
          <a:p>
            <a:r>
              <a:rPr lang="zh-CN" altLang="en-US" dirty="0" smtClean="0"/>
              <a:t>安全性：隔离</a:t>
            </a:r>
            <a:endParaRPr lang="en-US" altLang="zh-CN" dirty="0" smtClean="0"/>
          </a:p>
          <a:p>
            <a:r>
              <a:rPr lang="zh-CN" altLang="en-US" dirty="0" smtClean="0"/>
              <a:t>容量可扩充。增加服务器和测点</a:t>
            </a:r>
            <a:endParaRPr lang="en-US" altLang="zh-CN" dirty="0" smtClean="0"/>
          </a:p>
          <a:p>
            <a:r>
              <a:rPr lang="zh-CN" altLang="en-US" dirty="0" smtClean="0"/>
              <a:t>可维护性： 性能监控。解决故障</a:t>
            </a:r>
            <a:endParaRPr lang="en-US" altLang="zh-CN" dirty="0" smtClean="0"/>
          </a:p>
          <a:p>
            <a:r>
              <a:rPr lang="zh-CN" altLang="en-US" dirty="0" smtClean="0"/>
              <a:t>可靠性：任意时间，不间断。（热备份，冗余）</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12</a:t>
            </a:fld>
            <a:endParaRPr lang="zh-CN" altLang="en-US"/>
          </a:p>
        </p:txBody>
      </p:sp>
    </p:spTree>
    <p:extLst>
      <p:ext uri="{BB962C8B-B14F-4D97-AF65-F5344CB8AC3E}">
        <p14:creationId xmlns:p14="http://schemas.microsoft.com/office/powerpoint/2010/main" val="4229563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3D</a:t>
            </a:r>
            <a:r>
              <a:rPr lang="zh-CN" altLang="en-US" dirty="0" smtClean="0"/>
              <a:t>加上去</a:t>
            </a:r>
            <a:endParaRPr lang="en-US" altLang="zh-CN" dirty="0" smtClean="0"/>
          </a:p>
          <a:p>
            <a:r>
              <a:rPr lang="zh-CN" altLang="en-US" dirty="0" smtClean="0"/>
              <a:t>报表</a:t>
            </a:r>
            <a:endParaRPr lang="en-US" altLang="zh-CN" dirty="0" smtClean="0"/>
          </a:p>
          <a:p>
            <a:r>
              <a:rPr lang="zh-CN" altLang="en-US" dirty="0" smtClean="0"/>
              <a:t>过程回放</a:t>
            </a:r>
            <a:endParaRPr lang="en-US" altLang="zh-CN" dirty="0" smtClean="0"/>
          </a:p>
          <a:p>
            <a:r>
              <a:rPr lang="en-US" altLang="zh-CN" dirty="0" smtClean="0"/>
              <a:t>Internet</a:t>
            </a:r>
            <a:r>
              <a:rPr lang="zh-CN" altLang="en-US" dirty="0" smtClean="0"/>
              <a:t>（公共网络）</a:t>
            </a:r>
            <a:endParaRPr lang="en-US" altLang="zh-CN" dirty="0" smtClean="0"/>
          </a:p>
          <a:p>
            <a:r>
              <a:rPr lang="zh-CN" altLang="en-US" dirty="0" smtClean="0"/>
              <a:t>安全性：隔离</a:t>
            </a:r>
            <a:endParaRPr lang="en-US" altLang="zh-CN" dirty="0" smtClean="0"/>
          </a:p>
          <a:p>
            <a:r>
              <a:rPr lang="zh-CN" altLang="en-US" dirty="0" smtClean="0"/>
              <a:t>容量可扩充。增加服务器和测点</a:t>
            </a:r>
            <a:endParaRPr lang="en-US" altLang="zh-CN" dirty="0" smtClean="0"/>
          </a:p>
          <a:p>
            <a:r>
              <a:rPr lang="zh-CN" altLang="en-US" dirty="0" smtClean="0"/>
              <a:t>可维护性： 性能监控。解决故障</a:t>
            </a:r>
            <a:endParaRPr lang="en-US" altLang="zh-CN" dirty="0" smtClean="0"/>
          </a:p>
          <a:p>
            <a:r>
              <a:rPr lang="zh-CN" altLang="en-US" dirty="0" smtClean="0"/>
              <a:t>可靠性：任意时间，不间断。（热备份，冗余）</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13</a:t>
            </a:fld>
            <a:endParaRPr lang="zh-CN" altLang="en-US"/>
          </a:p>
        </p:txBody>
      </p:sp>
    </p:spTree>
    <p:extLst>
      <p:ext uri="{BB962C8B-B14F-4D97-AF65-F5344CB8AC3E}">
        <p14:creationId xmlns:p14="http://schemas.microsoft.com/office/powerpoint/2010/main" val="4154074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3D</a:t>
            </a:r>
            <a:r>
              <a:rPr lang="zh-CN" altLang="en-US" dirty="0" smtClean="0"/>
              <a:t>加上去</a:t>
            </a:r>
            <a:endParaRPr lang="en-US" altLang="zh-CN" dirty="0" smtClean="0"/>
          </a:p>
          <a:p>
            <a:r>
              <a:rPr lang="zh-CN" altLang="en-US" dirty="0" smtClean="0"/>
              <a:t>报表</a:t>
            </a:r>
            <a:endParaRPr lang="en-US" altLang="zh-CN" dirty="0" smtClean="0"/>
          </a:p>
          <a:p>
            <a:r>
              <a:rPr lang="zh-CN" altLang="en-US" dirty="0" smtClean="0"/>
              <a:t>过程回放</a:t>
            </a:r>
            <a:endParaRPr lang="en-US" altLang="zh-CN" dirty="0" smtClean="0"/>
          </a:p>
          <a:p>
            <a:r>
              <a:rPr lang="en-US" altLang="zh-CN" dirty="0" smtClean="0"/>
              <a:t>Internet</a:t>
            </a:r>
            <a:r>
              <a:rPr lang="zh-CN" altLang="en-US" dirty="0" smtClean="0"/>
              <a:t>（公共网络）</a:t>
            </a:r>
            <a:endParaRPr lang="en-US" altLang="zh-CN" dirty="0" smtClean="0"/>
          </a:p>
          <a:p>
            <a:r>
              <a:rPr lang="zh-CN" altLang="en-US" dirty="0" smtClean="0"/>
              <a:t>安全性：隔离</a:t>
            </a:r>
            <a:endParaRPr lang="en-US" altLang="zh-CN" dirty="0" smtClean="0"/>
          </a:p>
          <a:p>
            <a:r>
              <a:rPr lang="zh-CN" altLang="en-US" dirty="0" smtClean="0"/>
              <a:t>容量可扩充。增加服务器和测点</a:t>
            </a:r>
            <a:endParaRPr lang="en-US" altLang="zh-CN" dirty="0" smtClean="0"/>
          </a:p>
          <a:p>
            <a:r>
              <a:rPr lang="zh-CN" altLang="en-US" dirty="0" smtClean="0"/>
              <a:t>可维护性： 性能监控。解决故障</a:t>
            </a:r>
            <a:endParaRPr lang="en-US" altLang="zh-CN" dirty="0" smtClean="0"/>
          </a:p>
          <a:p>
            <a:r>
              <a:rPr lang="zh-CN" altLang="en-US" dirty="0" smtClean="0"/>
              <a:t>可靠性：任意时间，不间断。（热备份，冗余）</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14</a:t>
            </a:fld>
            <a:endParaRPr lang="zh-CN" altLang="en-US"/>
          </a:p>
        </p:txBody>
      </p:sp>
    </p:spTree>
    <p:extLst>
      <p:ext uri="{BB962C8B-B14F-4D97-AF65-F5344CB8AC3E}">
        <p14:creationId xmlns:p14="http://schemas.microsoft.com/office/powerpoint/2010/main" val="15050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4F7DD3-9E11-488C-8531-967043E841F4}" type="slidenum">
              <a:rPr lang="zh-CN" altLang="en-US" smtClean="0"/>
              <a:pPr/>
              <a:t>27</a:t>
            </a:fld>
            <a:endParaRPr lang="zh-CN" altLang="en-US"/>
          </a:p>
        </p:txBody>
      </p:sp>
    </p:spTree>
    <p:extLst>
      <p:ext uri="{BB962C8B-B14F-4D97-AF65-F5344CB8AC3E}">
        <p14:creationId xmlns:p14="http://schemas.microsoft.com/office/powerpoint/2010/main" val="296776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8" name="Picture 2" descr="C:\pptwork\0808\다시 손보기\view_biz.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pptwork\801\편집배경용\view_biz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81200"/>
            <a:ext cx="814387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pptwork\801\편집배경용\view_biz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4038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Grp="1"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400">
              <a:solidFill>
                <a:schemeClr val="bg1"/>
              </a:solidFill>
              <a:latin typeface="-탈윤체M" pitchFamily="2" charset="-127"/>
              <a:ea typeface="-탈윤체M" pitchFamily="2" charset="-127"/>
            </a:endParaRPr>
          </a:p>
        </p:txBody>
      </p:sp>
      <p:sp>
        <p:nvSpPr>
          <p:cNvPr id="7" name="Rectangle 6"/>
          <p:cNvSpPr>
            <a:spLocks noGrp="1"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400">
              <a:solidFill>
                <a:schemeClr val="bg1"/>
              </a:solidFill>
              <a:latin typeface="-탈윤체M" pitchFamily="2" charset="-127"/>
              <a:ea typeface="-탈윤체M" pitchFamily="2" charset="-127"/>
            </a:endParaRPr>
          </a:p>
        </p:txBody>
      </p:sp>
      <p:sp>
        <p:nvSpPr>
          <p:cNvPr id="2055" name="Rectangle 7"/>
          <p:cNvSpPr>
            <a:spLocks noGrp="1" noChangeArrowheads="1"/>
          </p:cNvSpPr>
          <p:nvPr>
            <p:ph type="ctrTitle"/>
          </p:nvPr>
        </p:nvSpPr>
        <p:spPr>
          <a:xfrm>
            <a:off x="1981200" y="2205038"/>
            <a:ext cx="6478588" cy="936625"/>
          </a:xfrm>
        </p:spPr>
        <p:txBody>
          <a:bodyPr/>
          <a:lstStyle>
            <a:lvl1pPr>
              <a:defRPr baseline="0">
                <a:latin typeface="宋体" pitchFamily="2" charset="-122"/>
              </a:defRPr>
            </a:lvl1pPr>
          </a:lstStyle>
          <a:p>
            <a:r>
              <a:rPr lang="ko-KR" dirty="0"/>
              <a:t>单击此处编辑母版标题样式</a:t>
            </a:r>
          </a:p>
        </p:txBody>
      </p:sp>
      <p:sp>
        <p:nvSpPr>
          <p:cNvPr id="2056" name="Rectangle 8"/>
          <p:cNvSpPr>
            <a:spLocks noGrp="1" noChangeArrowheads="1"/>
          </p:cNvSpPr>
          <p:nvPr>
            <p:ph type="subTitle" idx="1"/>
          </p:nvPr>
        </p:nvSpPr>
        <p:spPr>
          <a:xfrm>
            <a:off x="1971675" y="3213100"/>
            <a:ext cx="6378575" cy="695325"/>
          </a:xfrm>
        </p:spPr>
        <p:txBody>
          <a:bodyPr/>
          <a:lstStyle>
            <a:lvl1pPr marL="0" indent="0" algn="r">
              <a:buFontTx/>
              <a:buNone/>
              <a:defRPr baseline="0">
                <a:latin typeface="宋体" pitchFamily="2" charset="-122"/>
              </a:defRPr>
            </a:lvl1pPr>
          </a:lstStyle>
          <a:p>
            <a:r>
              <a:rPr lang="ko-KR" dirty="0"/>
              <a:t>单击此处编辑母版副标题样式</a:t>
            </a:r>
          </a:p>
        </p:txBody>
      </p:sp>
    </p:spTree>
    <p:extLst>
      <p:ext uri="{BB962C8B-B14F-4D97-AF65-F5344CB8AC3E}">
        <p14:creationId xmlns:p14="http://schemas.microsoft.com/office/powerpoint/2010/main" val="3569823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400C9EFD-1872-45B0-B3B9-C34169CE3A52}" type="slidenum">
              <a:rPr lang="en-US"/>
              <a:pPr>
                <a:defRPr/>
              </a:pPr>
              <a:t>‹#›</a:t>
            </a:fld>
            <a:endParaRPr lang="en-US"/>
          </a:p>
        </p:txBody>
      </p:sp>
    </p:spTree>
    <p:extLst>
      <p:ext uri="{BB962C8B-B14F-4D97-AF65-F5344CB8AC3E}">
        <p14:creationId xmlns:p14="http://schemas.microsoft.com/office/powerpoint/2010/main" val="113719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6225"/>
            <a:ext cx="2057400" cy="58499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6225"/>
            <a:ext cx="6019800" cy="58499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2B2BA10B-4DD5-4E4A-92B6-4726F0AE28BE}" type="slidenum">
              <a:rPr lang="en-US"/>
              <a:pPr>
                <a:defRPr/>
              </a:pPr>
              <a:t>‹#›</a:t>
            </a:fld>
            <a:endParaRPr lang="en-US"/>
          </a:p>
        </p:txBody>
      </p:sp>
    </p:spTree>
    <p:extLst>
      <p:ext uri="{BB962C8B-B14F-4D97-AF65-F5344CB8AC3E}">
        <p14:creationId xmlns:p14="http://schemas.microsoft.com/office/powerpoint/2010/main" val="1988527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pptwork\0808\다시 손보기\view_biz.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91440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267702" y="404664"/>
            <a:ext cx="7419097" cy="642942"/>
          </a:xfrm>
        </p:spPr>
        <p:txBody>
          <a:bodyPr/>
          <a:lstStyle>
            <a:lvl1pPr algn="l">
              <a:defRPr>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81104"/>
            <a:ext cx="8229600" cy="498317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2057400" y="5829300"/>
            <a:ext cx="1905000" cy="457200"/>
          </a:xfrm>
        </p:spPr>
        <p:txBody>
          <a:bodyPr/>
          <a:lstStyle>
            <a:lvl1pPr>
              <a:defRPr/>
            </a:lvl1pPr>
          </a:lstStyle>
          <a:p>
            <a:pPr>
              <a:defRPr/>
            </a:pPr>
            <a:endParaRPr lang="en-US"/>
          </a:p>
        </p:txBody>
      </p:sp>
      <p:sp>
        <p:nvSpPr>
          <p:cNvPr id="5" name="页脚占位符 4"/>
          <p:cNvSpPr>
            <a:spLocks noGrp="1"/>
          </p:cNvSpPr>
          <p:nvPr>
            <p:ph type="ftr" sz="quarter" idx="11"/>
          </p:nvPr>
        </p:nvSpPr>
        <p:spPr>
          <a:xfrm>
            <a:off x="4419600" y="5829300"/>
            <a:ext cx="2133600" cy="457200"/>
          </a:xfrm>
        </p:spPr>
        <p:txBody>
          <a:bodyPr/>
          <a:lstStyle>
            <a:lvl1pPr>
              <a:defRPr/>
            </a:lvl1pPr>
          </a:lstStyle>
          <a:p>
            <a:pPr>
              <a:defRPr/>
            </a:pPr>
            <a:endParaRPr lang="en-US"/>
          </a:p>
        </p:txBody>
      </p:sp>
      <p:sp>
        <p:nvSpPr>
          <p:cNvPr id="6" name="灯片编号占位符 5"/>
          <p:cNvSpPr>
            <a:spLocks noGrp="1"/>
          </p:cNvSpPr>
          <p:nvPr>
            <p:ph type="sldNum" sz="quarter" idx="12"/>
          </p:nvPr>
        </p:nvSpPr>
        <p:spPr>
          <a:xfrm>
            <a:off x="6858000" y="5829300"/>
            <a:ext cx="1676400" cy="457200"/>
          </a:xfrm>
        </p:spPr>
        <p:txBody>
          <a:bodyPr/>
          <a:lstStyle>
            <a:lvl1pPr>
              <a:defRPr/>
            </a:lvl1pPr>
          </a:lstStyle>
          <a:p>
            <a:pPr>
              <a:defRPr/>
            </a:pPr>
            <a:fld id="{20220B7B-AB85-4A2F-8937-FCAF7B24988F}" type="slidenum">
              <a:rPr lang="en-US"/>
              <a:pPr>
                <a:defRPr/>
              </a:pPr>
              <a:t>‹#›</a:t>
            </a:fld>
            <a:endParaRPr lang="en-US"/>
          </a:p>
        </p:txBody>
      </p:sp>
      <p:pic>
        <p:nvPicPr>
          <p:cNvPr id="8" name="Picture 9" descr="C:\pptwork\801\편집배경용\view_biz_2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67703" cy="105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44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4CF62C6D-26F6-4D42-87E5-D8102EAA8614}" type="slidenum">
              <a:rPr lang="en-US"/>
              <a:pPr>
                <a:defRPr/>
              </a:pPr>
              <a:t>‹#›</a:t>
            </a:fld>
            <a:endParaRPr lang="en-US"/>
          </a:p>
        </p:txBody>
      </p:sp>
    </p:spTree>
    <p:extLst>
      <p:ext uri="{BB962C8B-B14F-4D97-AF65-F5344CB8AC3E}">
        <p14:creationId xmlns:p14="http://schemas.microsoft.com/office/powerpoint/2010/main" val="276979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83568" y="2060848"/>
            <a:ext cx="8229600" cy="642938"/>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68413"/>
            <a:ext cx="40386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71319C50-77E4-46DD-8728-D60027BF5619}" type="slidenum">
              <a:rPr lang="en-US"/>
              <a:pPr>
                <a:defRPr/>
              </a:pPr>
              <a:t>‹#›</a:t>
            </a:fld>
            <a:endParaRPr lang="en-US"/>
          </a:p>
        </p:txBody>
      </p:sp>
    </p:spTree>
    <p:extLst>
      <p:ext uri="{BB962C8B-B14F-4D97-AF65-F5344CB8AC3E}">
        <p14:creationId xmlns:p14="http://schemas.microsoft.com/office/powerpoint/2010/main" val="2719522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endParaRPr lang="en-US"/>
          </a:p>
        </p:txBody>
      </p:sp>
      <p:sp>
        <p:nvSpPr>
          <p:cNvPr id="9" name="Rectangle 8"/>
          <p:cNvSpPr>
            <a:spLocks noGrp="1" noChangeArrowheads="1"/>
          </p:cNvSpPr>
          <p:nvPr>
            <p:ph type="sldNum" sz="quarter" idx="12"/>
          </p:nvPr>
        </p:nvSpPr>
        <p:spPr>
          <a:ln/>
        </p:spPr>
        <p:txBody>
          <a:bodyPr/>
          <a:lstStyle>
            <a:lvl1pPr>
              <a:defRPr/>
            </a:lvl1pPr>
          </a:lstStyle>
          <a:p>
            <a:pPr>
              <a:defRPr/>
            </a:pPr>
            <a:fld id="{C549C170-4E63-43E1-810A-58C0880906D3}" type="slidenum">
              <a:rPr lang="en-US"/>
              <a:pPr>
                <a:defRPr/>
              </a:pPr>
              <a:t>‹#›</a:t>
            </a:fld>
            <a:endParaRPr lang="en-US"/>
          </a:p>
        </p:txBody>
      </p:sp>
    </p:spTree>
    <p:extLst>
      <p:ext uri="{BB962C8B-B14F-4D97-AF65-F5344CB8AC3E}">
        <p14:creationId xmlns:p14="http://schemas.microsoft.com/office/powerpoint/2010/main" val="20733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ln/>
        </p:spPr>
        <p:txBody>
          <a:bodyPr/>
          <a:lstStyle>
            <a:lvl1pPr>
              <a:defRPr/>
            </a:lvl1pPr>
          </a:lstStyle>
          <a:p>
            <a:pPr>
              <a:defRPr/>
            </a:pPr>
            <a:fld id="{40478327-75E5-4F9B-81EF-5E348A9D7F94}" type="slidenum">
              <a:rPr lang="en-US"/>
              <a:pPr>
                <a:defRPr/>
              </a:pPr>
              <a:t>‹#›</a:t>
            </a:fld>
            <a:endParaRPr lang="en-US"/>
          </a:p>
        </p:txBody>
      </p:sp>
    </p:spTree>
    <p:extLst>
      <p:ext uri="{BB962C8B-B14F-4D97-AF65-F5344CB8AC3E}">
        <p14:creationId xmlns:p14="http://schemas.microsoft.com/office/powerpoint/2010/main" val="155521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endParaRPr lang="en-US"/>
          </a:p>
        </p:txBody>
      </p:sp>
      <p:sp>
        <p:nvSpPr>
          <p:cNvPr id="4" name="Rectangle 8"/>
          <p:cNvSpPr>
            <a:spLocks noGrp="1" noChangeArrowheads="1"/>
          </p:cNvSpPr>
          <p:nvPr>
            <p:ph type="sldNum" sz="quarter" idx="12"/>
          </p:nvPr>
        </p:nvSpPr>
        <p:spPr>
          <a:ln/>
        </p:spPr>
        <p:txBody>
          <a:bodyPr/>
          <a:lstStyle>
            <a:lvl1pPr>
              <a:defRPr/>
            </a:lvl1pPr>
          </a:lstStyle>
          <a:p>
            <a:pPr>
              <a:defRPr/>
            </a:pPr>
            <a:fld id="{B4ABA19E-F71A-47BB-98A0-21341A3A2D23}" type="slidenum">
              <a:rPr lang="en-US"/>
              <a:pPr>
                <a:defRPr/>
              </a:pPr>
              <a:t>‹#›</a:t>
            </a:fld>
            <a:endParaRPr lang="en-US"/>
          </a:p>
        </p:txBody>
      </p:sp>
    </p:spTree>
    <p:extLst>
      <p:ext uri="{BB962C8B-B14F-4D97-AF65-F5344CB8AC3E}">
        <p14:creationId xmlns:p14="http://schemas.microsoft.com/office/powerpoint/2010/main" val="319414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6B919F04-703B-4692-98BB-BF5D064E63BB}" type="slidenum">
              <a:rPr lang="en-US"/>
              <a:pPr>
                <a:defRPr/>
              </a:pPr>
              <a:t>‹#›</a:t>
            </a:fld>
            <a:endParaRPr lang="en-US"/>
          </a:p>
        </p:txBody>
      </p:sp>
    </p:spTree>
    <p:extLst>
      <p:ext uri="{BB962C8B-B14F-4D97-AF65-F5344CB8AC3E}">
        <p14:creationId xmlns:p14="http://schemas.microsoft.com/office/powerpoint/2010/main" val="153592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7FD55E66-8CC1-4852-9B71-4B9BDAE9F031}" type="slidenum">
              <a:rPr lang="en-US"/>
              <a:pPr>
                <a:defRPr/>
              </a:pPr>
              <a:t>‹#›</a:t>
            </a:fld>
            <a:endParaRPr lang="en-US"/>
          </a:p>
        </p:txBody>
      </p:sp>
    </p:spTree>
    <p:extLst>
      <p:ext uri="{BB962C8B-B14F-4D97-AF65-F5344CB8AC3E}">
        <p14:creationId xmlns:p14="http://schemas.microsoft.com/office/powerpoint/2010/main" val="2214083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8" name="Rectangle 6"/>
          <p:cNvSpPr>
            <a:spLocks noGrp="1" noChangeArrowheads="1"/>
          </p:cNvSpPr>
          <p:nvPr>
            <p:ph type="dt" sz="half" idx="2"/>
          </p:nvPr>
        </p:nvSpPr>
        <p:spPr bwMode="auto">
          <a:xfrm>
            <a:off x="2057400" y="57912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mn-lt"/>
                <a:ea typeface="-탈윤체M" pitchFamily="2" charset="-127"/>
              </a:defRPr>
            </a:lvl1pPr>
          </a:lstStyle>
          <a:p>
            <a:pPr>
              <a:defRPr/>
            </a:pPr>
            <a:endParaRPr lang="en-US"/>
          </a:p>
        </p:txBody>
      </p:sp>
      <p:sp>
        <p:nvSpPr>
          <p:cNvPr id="1029" name="Rectangle 7"/>
          <p:cNvSpPr>
            <a:spLocks noGrp="1" noChangeArrowheads="1"/>
          </p:cNvSpPr>
          <p:nvPr>
            <p:ph type="ftr" sz="quarter" idx="3"/>
          </p:nvPr>
        </p:nvSpPr>
        <p:spPr bwMode="auto">
          <a:xfrm>
            <a:off x="4419600" y="5791200"/>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mn-lt"/>
                <a:ea typeface="-탈윤체M" pitchFamily="2" charset="-127"/>
              </a:defRPr>
            </a:lvl1pPr>
          </a:lstStyle>
          <a:p>
            <a:pPr>
              <a:defRPr/>
            </a:pPr>
            <a:endParaRPr lang="en-US"/>
          </a:p>
        </p:txBody>
      </p:sp>
      <p:sp>
        <p:nvSpPr>
          <p:cNvPr id="1030" name="Rectangle 8"/>
          <p:cNvSpPr>
            <a:spLocks noGrp="1" noChangeArrowheads="1"/>
          </p:cNvSpPr>
          <p:nvPr>
            <p:ph type="sldNum" sz="quarter" idx="4"/>
          </p:nvPr>
        </p:nvSpPr>
        <p:spPr bwMode="auto">
          <a:xfrm>
            <a:off x="6858000" y="5791200"/>
            <a:ext cx="16764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mn-lt"/>
                <a:ea typeface="-탈윤체M" pitchFamily="2" charset="-127"/>
              </a:defRPr>
            </a:lvl1pPr>
          </a:lstStyle>
          <a:p>
            <a:pPr>
              <a:defRPr/>
            </a:pPr>
            <a:fld id="{9D119356-3FF7-44F8-ABF8-B15696D22217}" type="slidenum">
              <a:rPr lang="en-US"/>
              <a:pPr>
                <a:defRPr/>
              </a:pPr>
              <a:t>‹#›</a:t>
            </a:fld>
            <a:endParaRPr lang="en-US"/>
          </a:p>
        </p:txBody>
      </p:sp>
      <p:sp>
        <p:nvSpPr>
          <p:cNvPr id="1032" name="Rectangle 8"/>
          <p:cNvSpPr>
            <a:spLocks noGrp="1" noChangeArrowheads="1"/>
          </p:cNvSpPr>
          <p:nvPr>
            <p:ph type="title"/>
          </p:nvPr>
        </p:nvSpPr>
        <p:spPr bwMode="auto">
          <a:xfrm>
            <a:off x="457200" y="571500"/>
            <a:ext cx="82296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smtClean="0"/>
              <a:t>单击此处编辑母版标题样式</a:t>
            </a:r>
          </a:p>
        </p:txBody>
      </p:sp>
      <p:sp>
        <p:nvSpPr>
          <p:cNvPr id="1033" name="Rectangle 9"/>
          <p:cNvSpPr>
            <a:spLocks noGrp="1" noChangeArrowheads="1"/>
          </p:cNvSpPr>
          <p:nvPr>
            <p:ph type="body" idx="1"/>
          </p:nvPr>
        </p:nvSpPr>
        <p:spPr bwMode="auto">
          <a:xfrm>
            <a:off x="457200" y="1303338"/>
            <a:ext cx="82296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smtClean="0"/>
              <a:t>单击此处编辑母版文本样式</a:t>
            </a:r>
          </a:p>
          <a:p>
            <a:pPr lvl="1"/>
            <a:r>
              <a:rPr lang="ko-KR" smtClean="0"/>
              <a:t>第二级</a:t>
            </a:r>
          </a:p>
          <a:p>
            <a:pPr lvl="2"/>
            <a:r>
              <a:rPr lang="ko-KR" smtClean="0"/>
              <a:t>第三级</a:t>
            </a:r>
          </a:p>
          <a:p>
            <a:pPr lvl="3"/>
            <a:r>
              <a:rPr lang="ko-KR" smtClean="0"/>
              <a:t>第四级</a:t>
            </a:r>
          </a:p>
          <a:p>
            <a:pPr lvl="4"/>
            <a:r>
              <a:rPr lang="ko-KR" smtClean="0"/>
              <a:t>第五级</a:t>
            </a:r>
          </a:p>
        </p:txBody>
      </p:sp>
      <p:sp>
        <p:nvSpPr>
          <p:cNvPr id="1034" name="TextBox 9"/>
          <p:cNvSpPr txBox="1">
            <a:spLocks noChangeArrowheads="1"/>
          </p:cNvSpPr>
          <p:nvPr userDrawn="1"/>
        </p:nvSpPr>
        <p:spPr bwMode="auto">
          <a:xfrm>
            <a:off x="6662738" y="71438"/>
            <a:ext cx="1980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ulim" pitchFamily="34" charset="-127"/>
                <a:ea typeface="Gulim" pitchFamily="34" charset="-127"/>
              </a:defRPr>
            </a:lvl1pPr>
            <a:lvl2pPr marL="742950" indent="-285750" eaLnBrk="0" hangingPunct="0">
              <a:defRPr sz="2400">
                <a:solidFill>
                  <a:schemeClr val="tx1"/>
                </a:solidFill>
                <a:latin typeface="Gulim" pitchFamily="34" charset="-127"/>
                <a:ea typeface="Gulim" pitchFamily="34" charset="-127"/>
              </a:defRPr>
            </a:lvl2pPr>
            <a:lvl3pPr marL="1143000" indent="-228600" eaLnBrk="0" hangingPunct="0">
              <a:defRPr sz="2400">
                <a:solidFill>
                  <a:schemeClr val="tx1"/>
                </a:solidFill>
                <a:latin typeface="Gulim" pitchFamily="34" charset="-127"/>
                <a:ea typeface="Gulim" pitchFamily="34" charset="-127"/>
              </a:defRPr>
            </a:lvl3pPr>
            <a:lvl4pPr marL="1600200" indent="-228600" eaLnBrk="0" hangingPunct="0">
              <a:defRPr sz="2400">
                <a:solidFill>
                  <a:schemeClr val="tx1"/>
                </a:solidFill>
                <a:latin typeface="Gulim" pitchFamily="34" charset="-127"/>
                <a:ea typeface="Gulim" pitchFamily="34" charset="-127"/>
              </a:defRPr>
            </a:lvl4pPr>
            <a:lvl5pPr marL="2057400" indent="-228600" eaLnBrk="0" hangingPunct="0">
              <a:defRPr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sz="2400">
                <a:solidFill>
                  <a:schemeClr val="tx1"/>
                </a:solidFill>
                <a:latin typeface="Gulim" pitchFamily="34" charset="-127"/>
                <a:ea typeface="Gulim" pitchFamily="34" charset="-127"/>
              </a:defRPr>
            </a:lvl9pPr>
          </a:lstStyle>
          <a:p>
            <a:pPr eaLnBrk="1" hangingPunct="1">
              <a:defRPr/>
            </a:pPr>
            <a:r>
              <a:rPr lang="zh-CN" altLang="en-US" sz="1400" dirty="0" smtClean="0">
                <a:latin typeface="宋体" pitchFamily="2" charset="-122"/>
                <a:ea typeface="宋体" pitchFamily="2" charset="-122"/>
              </a:rPr>
              <a:t>上海数全软件有限公司</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ctr" rtl="0" eaLnBrk="0" fontAlgn="base" latinLnBrk="1" hangingPunct="0">
        <a:spcBef>
          <a:spcPct val="0"/>
        </a:spcBef>
        <a:spcAft>
          <a:spcPct val="0"/>
        </a:spcAft>
        <a:defRPr sz="3200">
          <a:solidFill>
            <a:srgbClr val="003366"/>
          </a:solidFill>
          <a:latin typeface="+mj-lt"/>
          <a:ea typeface="+mj-ea"/>
          <a:cs typeface="+mj-cs"/>
        </a:defRPr>
      </a:lvl1pPr>
      <a:lvl2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2pPr>
      <a:lvl3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3pPr>
      <a:lvl4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4pPr>
      <a:lvl5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5pPr>
      <a:lvl6pPr marL="4572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6pPr>
      <a:lvl7pPr marL="9144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7pPr>
      <a:lvl8pPr marL="13716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8pPr>
      <a:lvl9pPr marL="18288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9pPr>
    </p:titleStyle>
    <p:body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987824" y="2205038"/>
            <a:ext cx="5471964" cy="936625"/>
          </a:xfrm>
        </p:spPr>
        <p:txBody>
          <a:bodyPr/>
          <a:lstStyle/>
          <a:p>
            <a:pPr algn="l"/>
            <a:r>
              <a:rPr lang="en-US" altLang="zh-CN" b="1" dirty="0" err="1" smtClean="0">
                <a:latin typeface="+mj-ea"/>
              </a:rPr>
              <a:t>ProcessDB</a:t>
            </a:r>
            <a:r>
              <a:rPr lang="en-US" altLang="zh-CN" b="1" dirty="0" smtClean="0">
                <a:latin typeface="+mj-ea"/>
              </a:rPr>
              <a:t> </a:t>
            </a:r>
            <a:r>
              <a:rPr lang="en-US" altLang="zh-CN" b="1" baseline="30000" dirty="0" smtClean="0">
                <a:latin typeface="+mj-ea"/>
              </a:rPr>
              <a:t>TM</a:t>
            </a:r>
            <a:r>
              <a:rPr lang="en-US" altLang="zh-CN" b="1" dirty="0" smtClean="0">
                <a:latin typeface="+mj-ea"/>
              </a:rPr>
              <a:t/>
            </a:r>
            <a:br>
              <a:rPr lang="en-US" altLang="zh-CN" b="1" dirty="0" smtClean="0">
                <a:latin typeface="+mj-ea"/>
              </a:rPr>
            </a:br>
            <a:r>
              <a:rPr lang="zh-CN" altLang="en-US" b="1" dirty="0" smtClean="0">
                <a:latin typeface="+mj-ea"/>
              </a:rPr>
              <a:t>工业实时</a:t>
            </a:r>
            <a:r>
              <a:rPr lang="en-US" altLang="zh-CN" b="1" dirty="0" smtClean="0">
                <a:latin typeface="+mj-ea"/>
              </a:rPr>
              <a:t>/</a:t>
            </a:r>
            <a:r>
              <a:rPr lang="zh-CN" altLang="en-US" b="1" smtClean="0">
                <a:latin typeface="+mj-ea"/>
              </a:rPr>
              <a:t>时序数据系统</a:t>
            </a:r>
            <a:endParaRPr lang="zh-CN" altLang="zh-CN" b="1" dirty="0" smtClean="0">
              <a:latin typeface="+mj-ea"/>
            </a:endParaRPr>
          </a:p>
        </p:txBody>
      </p:sp>
      <p:sp>
        <p:nvSpPr>
          <p:cNvPr id="4099" name="Rectangle 3"/>
          <p:cNvSpPr>
            <a:spLocks noGrp="1" noChangeArrowheads="1"/>
          </p:cNvSpPr>
          <p:nvPr>
            <p:ph type="subTitle" idx="1"/>
          </p:nvPr>
        </p:nvSpPr>
        <p:spPr>
          <a:xfrm>
            <a:off x="2195736" y="3356992"/>
            <a:ext cx="6233889" cy="407417"/>
          </a:xfrm>
        </p:spPr>
        <p:txBody>
          <a:bodyPr/>
          <a:lstStyle/>
          <a:p>
            <a:r>
              <a:rPr lang="zh-CN" altLang="en-US" sz="2000" dirty="0" smtClean="0">
                <a:latin typeface="+mj-ea"/>
                <a:ea typeface="+mj-ea"/>
              </a:rPr>
              <a:t>工业</a:t>
            </a:r>
            <a:r>
              <a:rPr lang="en-US" altLang="zh-CN" sz="2000" dirty="0" smtClean="0">
                <a:latin typeface="+mj-ea"/>
                <a:ea typeface="+mj-ea"/>
              </a:rPr>
              <a:t>4.0</a:t>
            </a:r>
            <a:r>
              <a:rPr lang="en-US" altLang="zh-CN" sz="2000" dirty="0">
                <a:latin typeface="+mj-ea"/>
              </a:rPr>
              <a:t> /</a:t>
            </a:r>
            <a:r>
              <a:rPr lang="zh-CN" altLang="en-US" sz="2000" dirty="0" smtClean="0">
                <a:latin typeface="+mj-ea"/>
              </a:rPr>
              <a:t>工业</a:t>
            </a:r>
            <a:r>
              <a:rPr lang="zh-CN" altLang="en-US" sz="2000" dirty="0">
                <a:latin typeface="+mj-ea"/>
              </a:rPr>
              <a:t>物</a:t>
            </a:r>
            <a:r>
              <a:rPr lang="zh-CN" altLang="en-US" sz="2000" dirty="0" smtClean="0">
                <a:latin typeface="+mj-ea"/>
              </a:rPr>
              <a:t>联网</a:t>
            </a:r>
            <a:r>
              <a:rPr lang="en-US" altLang="zh-CN" sz="2000" dirty="0">
                <a:latin typeface="+mj-ea"/>
              </a:rPr>
              <a:t>/</a:t>
            </a:r>
            <a:r>
              <a:rPr lang="zh-CN" altLang="en-US" sz="2000" dirty="0">
                <a:latin typeface="+mj-ea"/>
              </a:rPr>
              <a:t>工业互联网</a:t>
            </a:r>
            <a:r>
              <a:rPr lang="en-US" altLang="zh-CN" sz="2000" dirty="0" smtClean="0">
                <a:latin typeface="+mj-ea"/>
                <a:ea typeface="+mj-ea"/>
              </a:rPr>
              <a:t>/</a:t>
            </a:r>
            <a:r>
              <a:rPr lang="zh-CN" altLang="en-US" sz="2000" dirty="0" smtClean="0">
                <a:latin typeface="+mj-ea"/>
                <a:ea typeface="+mj-ea"/>
              </a:rPr>
              <a:t>智能制造支撑产品</a:t>
            </a:r>
            <a:endParaRPr lang="zh-CN" altLang="zh-CN" sz="2000" dirty="0" smtClean="0">
              <a:latin typeface="+mj-ea"/>
              <a:ea typeface="+mj-ea"/>
            </a:endParaRPr>
          </a:p>
        </p:txBody>
      </p:sp>
      <p:sp>
        <p:nvSpPr>
          <p:cNvPr id="4" name="Rectangle 3"/>
          <p:cNvSpPr txBox="1">
            <a:spLocks noChangeArrowheads="1"/>
          </p:cNvSpPr>
          <p:nvPr/>
        </p:nvSpPr>
        <p:spPr bwMode="auto">
          <a:xfrm>
            <a:off x="3579290" y="5229200"/>
            <a:ext cx="2561481" cy="40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latinLnBrk="1" hangingPunct="0">
              <a:spcBef>
                <a:spcPct val="20000"/>
              </a:spcBef>
              <a:spcAft>
                <a:spcPct val="0"/>
              </a:spcAft>
              <a:buFontTx/>
              <a:buNone/>
              <a:defRPr sz="2200" baseline="0">
                <a:solidFill>
                  <a:schemeClr val="tx1"/>
                </a:solidFill>
                <a:latin typeface="宋体" pitchFamily="2" charset="-122"/>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algn="ctr"/>
            <a:r>
              <a:rPr lang="en-US" altLang="zh-CN" sz="2000" kern="0" smtClean="0">
                <a:solidFill>
                  <a:schemeClr val="bg1"/>
                </a:solidFill>
                <a:latin typeface="+mj-ea"/>
                <a:ea typeface="+mj-ea"/>
              </a:rPr>
              <a:t>2021.01.08</a:t>
            </a:r>
            <a:endParaRPr lang="zh-CN" altLang="zh-CN" sz="2000" kern="0" dirty="0" smtClean="0">
              <a:solidFill>
                <a:schemeClr val="bg1"/>
              </a:solidFill>
              <a:latin typeface="+mj-ea"/>
              <a:ea typeface="+mj-ea"/>
            </a:endParaRPr>
          </a:p>
        </p:txBody>
      </p:sp>
      <p:sp>
        <p:nvSpPr>
          <p:cNvPr id="5" name="Rectangle 3"/>
          <p:cNvSpPr txBox="1">
            <a:spLocks noChangeArrowheads="1"/>
          </p:cNvSpPr>
          <p:nvPr/>
        </p:nvSpPr>
        <p:spPr bwMode="auto">
          <a:xfrm>
            <a:off x="2843806" y="5588545"/>
            <a:ext cx="4032447" cy="40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latinLnBrk="1" hangingPunct="0">
              <a:spcBef>
                <a:spcPct val="20000"/>
              </a:spcBef>
              <a:spcAft>
                <a:spcPct val="0"/>
              </a:spcAft>
              <a:buFontTx/>
              <a:buNone/>
              <a:defRPr sz="2200" baseline="0">
                <a:solidFill>
                  <a:schemeClr val="tx1"/>
                </a:solidFill>
                <a:latin typeface="宋体" pitchFamily="2" charset="-122"/>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algn="ctr"/>
            <a:r>
              <a:rPr lang="zh-CN" altLang="en-US" sz="2400" b="1" kern="0" dirty="0" smtClean="0">
                <a:solidFill>
                  <a:srgbClr val="00B0F0"/>
                </a:solidFill>
                <a:latin typeface="+mj-ea"/>
                <a:ea typeface="+mj-ea"/>
              </a:rPr>
              <a:t>上海数全软件有限公司</a:t>
            </a:r>
            <a:endParaRPr lang="en-US" altLang="zh-CN" sz="2400" b="1" kern="0" dirty="0" smtClean="0">
              <a:solidFill>
                <a:srgbClr val="00B0F0"/>
              </a:solidFill>
              <a:latin typeface="+mj-ea"/>
              <a:ea typeface="+mj-ea"/>
            </a:endParaRPr>
          </a:p>
          <a:p>
            <a:pPr algn="ctr"/>
            <a:r>
              <a:rPr lang="en-US" altLang="zh-CN" sz="2000" kern="0" dirty="0" smtClean="0">
                <a:solidFill>
                  <a:srgbClr val="92D050"/>
                </a:solidFill>
                <a:latin typeface="+mj-ea"/>
                <a:ea typeface="+mj-ea"/>
              </a:rPr>
              <a:t>www.shuquanai.com</a:t>
            </a:r>
          </a:p>
          <a:p>
            <a:pPr algn="ctr"/>
            <a:r>
              <a:rPr lang="en-US" altLang="zh-CN" sz="2000" kern="0" dirty="0" smtClean="0">
                <a:solidFill>
                  <a:srgbClr val="92D050"/>
                </a:solidFill>
                <a:latin typeface="+mj-ea"/>
                <a:ea typeface="+mj-ea"/>
              </a:rPr>
              <a:t>www.processdb.cn</a:t>
            </a:r>
            <a:endParaRPr lang="zh-CN" altLang="zh-CN" sz="2000" kern="0" dirty="0" smtClean="0">
              <a:solidFill>
                <a:srgbClr val="92D050"/>
              </a:solidFill>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mn-ea"/>
                <a:ea typeface="+mn-ea"/>
              </a:rPr>
              <a:t>系统</a:t>
            </a:r>
            <a:r>
              <a:rPr lang="zh-CN" altLang="en-US" b="1" dirty="0" smtClean="0">
                <a:latin typeface="+mn-ea"/>
                <a:ea typeface="+mn-ea"/>
              </a:rPr>
              <a:t>架构（</a:t>
            </a:r>
            <a:r>
              <a:rPr lang="en-US" altLang="zh-CN" b="1" dirty="0">
                <a:latin typeface="+mn-ea"/>
                <a:ea typeface="+mn-ea"/>
              </a:rPr>
              <a:t>1</a:t>
            </a:r>
            <a:r>
              <a:rPr lang="zh-CN" altLang="en-US" b="1" dirty="0">
                <a:latin typeface="+mn-ea"/>
                <a:ea typeface="+mn-ea"/>
              </a:rPr>
              <a:t>）</a:t>
            </a:r>
            <a:r>
              <a:rPr lang="zh-CN" altLang="en-US" b="1" dirty="0" smtClean="0">
                <a:latin typeface="+mn-ea"/>
                <a:ea typeface="+mn-ea"/>
              </a:rPr>
              <a:t>：工厂级</a:t>
            </a:r>
            <a:endParaRPr lang="zh-CN" altLang="en-US" b="1" dirty="0">
              <a:latin typeface="+mn-ea"/>
              <a:ea typeface="+mn-ea"/>
            </a:endParaRPr>
          </a:p>
        </p:txBody>
      </p:sp>
      <p:sp>
        <p:nvSpPr>
          <p:cNvPr id="6" name="圆角矩形 5"/>
          <p:cNvSpPr/>
          <p:nvPr/>
        </p:nvSpPr>
        <p:spPr bwMode="auto">
          <a:xfrm>
            <a:off x="539552" y="5229200"/>
            <a:ext cx="8064896" cy="1512168"/>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nSpc>
                <a:spcPct val="130000"/>
              </a:lnSpc>
              <a:buClr>
                <a:srgbClr val="0070C0"/>
              </a:buClr>
              <a:defRPr/>
            </a:pPr>
            <a:r>
              <a:rPr lang="en-US" altLang="zh-CN" sz="2000" b="1" dirty="0" err="1" smtClean="0">
                <a:solidFill>
                  <a:schemeClr val="bg1"/>
                </a:solidFill>
                <a:latin typeface="+mn-ea"/>
                <a:ea typeface="+mn-ea"/>
              </a:rPr>
              <a:t>ProcessDB</a:t>
            </a:r>
            <a:r>
              <a:rPr lang="en-US" altLang="zh-CN" sz="2000" b="1" dirty="0" smtClean="0">
                <a:solidFill>
                  <a:schemeClr val="bg1"/>
                </a:solidFill>
                <a:latin typeface="+mn-ea"/>
                <a:ea typeface="+mn-ea"/>
              </a:rPr>
              <a:t> </a:t>
            </a:r>
            <a:r>
              <a:rPr lang="en-US" altLang="zh-CN" sz="2000" b="1" baseline="30000" dirty="0" smtClean="0">
                <a:solidFill>
                  <a:schemeClr val="bg1"/>
                </a:solidFill>
                <a:latin typeface="+mn-ea"/>
                <a:ea typeface="+mn-ea"/>
              </a:rPr>
              <a:t>TM</a:t>
            </a:r>
            <a:r>
              <a:rPr lang="zh-CN" altLang="en-US" sz="2000" b="1" dirty="0" smtClean="0">
                <a:solidFill>
                  <a:schemeClr val="bg1"/>
                </a:solidFill>
                <a:latin typeface="+mn-ea"/>
                <a:ea typeface="+mn-ea"/>
              </a:rPr>
              <a:t>分布式</a:t>
            </a:r>
            <a:r>
              <a:rPr lang="zh-CN" altLang="en-US" sz="2000" b="1" dirty="0">
                <a:solidFill>
                  <a:schemeClr val="bg1"/>
                </a:solidFill>
                <a:latin typeface="+mn-ea"/>
                <a:ea typeface="+mn-ea"/>
              </a:rPr>
              <a:t>实时</a:t>
            </a:r>
            <a:r>
              <a:rPr lang="zh-CN" altLang="en-US" sz="2000" b="1" dirty="0" smtClean="0">
                <a:solidFill>
                  <a:schemeClr val="bg1"/>
                </a:solidFill>
                <a:latin typeface="+mn-ea"/>
                <a:ea typeface="+mn-ea"/>
              </a:rPr>
              <a:t>数据库</a:t>
            </a:r>
            <a:r>
              <a:rPr lang="zh-CN" altLang="en-US" sz="2000" b="1" dirty="0">
                <a:solidFill>
                  <a:schemeClr val="bg1"/>
                </a:solidFill>
                <a:latin typeface="+mn-ea"/>
                <a:ea typeface="+mn-ea"/>
              </a:rPr>
              <a:t>管理</a:t>
            </a:r>
            <a:r>
              <a:rPr lang="zh-CN" altLang="en-US" sz="2000" b="1" dirty="0" smtClean="0">
                <a:solidFill>
                  <a:schemeClr val="bg1"/>
                </a:solidFill>
                <a:latin typeface="+mn-ea"/>
                <a:ea typeface="+mn-ea"/>
              </a:rPr>
              <a:t>系统</a:t>
            </a:r>
            <a:endParaRPr lang="en-US" altLang="zh-CN" sz="2000" b="1" dirty="0">
              <a:solidFill>
                <a:schemeClr val="bg1"/>
              </a:solidFill>
              <a:latin typeface="+mn-ea"/>
              <a:ea typeface="+mn-ea"/>
            </a:endParaRPr>
          </a:p>
          <a:p>
            <a:pPr marL="342900" lvl="1" indent="-342900">
              <a:lnSpc>
                <a:spcPct val="150000"/>
              </a:lnSpc>
              <a:buClr>
                <a:srgbClr val="0070C0"/>
              </a:buClr>
              <a:buFont typeface="Wingdings" pitchFamily="2" charset="2"/>
              <a:buChar char="Ø"/>
              <a:defRPr/>
            </a:pPr>
            <a:r>
              <a:rPr lang="zh-CN" altLang="en-US" sz="1600" b="1" dirty="0" smtClean="0">
                <a:latin typeface="+mn-ea"/>
                <a:ea typeface="+mn-ea"/>
              </a:rPr>
              <a:t>工业</a:t>
            </a:r>
            <a:r>
              <a:rPr lang="zh-CN" altLang="en-US" sz="1600" b="1" dirty="0">
                <a:latin typeface="+mn-ea"/>
                <a:ea typeface="+mn-ea"/>
              </a:rPr>
              <a:t>现场数据进行分布式采集，监控，压缩，存储及</a:t>
            </a:r>
            <a:r>
              <a:rPr lang="zh-CN" altLang="en-US" sz="1600" b="1" dirty="0" smtClean="0">
                <a:latin typeface="+mn-ea"/>
                <a:ea typeface="+mn-ea"/>
              </a:rPr>
              <a:t>分析。</a:t>
            </a:r>
            <a:endParaRPr lang="en-US" altLang="zh-CN" sz="1600" b="1" dirty="0">
              <a:latin typeface="+mn-ea"/>
              <a:ea typeface="+mn-ea"/>
            </a:endParaRPr>
          </a:p>
          <a:p>
            <a:pPr marL="342900" lvl="1" indent="-342900">
              <a:lnSpc>
                <a:spcPct val="150000"/>
              </a:lnSpc>
              <a:buClr>
                <a:srgbClr val="0070C0"/>
              </a:buClr>
              <a:buFont typeface="Wingdings" pitchFamily="2" charset="2"/>
              <a:buChar char="Ø"/>
              <a:defRPr/>
            </a:pPr>
            <a:r>
              <a:rPr lang="zh-CN" altLang="en-US" sz="1600" b="1" dirty="0" smtClean="0">
                <a:latin typeface="+mn-ea"/>
                <a:ea typeface="+mn-ea"/>
              </a:rPr>
              <a:t>基于过程的海量数据分布式管理：过程</a:t>
            </a:r>
            <a:r>
              <a:rPr lang="zh-CN" altLang="en-US" sz="1600" b="1" dirty="0">
                <a:latin typeface="+mn-ea"/>
                <a:ea typeface="+mn-ea"/>
              </a:rPr>
              <a:t>监视，性能统计分析，故障诊断，数据</a:t>
            </a:r>
            <a:r>
              <a:rPr lang="zh-CN" altLang="en-US" sz="1600" b="1" dirty="0" smtClean="0">
                <a:latin typeface="+mn-ea"/>
                <a:ea typeface="+mn-ea"/>
              </a:rPr>
              <a:t>挖掘</a:t>
            </a:r>
            <a:endParaRPr lang="en-US" altLang="zh-CN" sz="1600" b="1" dirty="0" smtClean="0">
              <a:latin typeface="+mn-ea"/>
              <a:ea typeface="+mn-ea"/>
            </a:endParaRPr>
          </a:p>
        </p:txBody>
      </p:sp>
      <p:pic>
        <p:nvPicPr>
          <p:cNvPr id="3" name="图片 2"/>
          <p:cNvPicPr>
            <a:picLocks noChangeAspect="1"/>
          </p:cNvPicPr>
          <p:nvPr/>
        </p:nvPicPr>
        <p:blipFill>
          <a:blip r:embed="rId2"/>
          <a:stretch>
            <a:fillRect/>
          </a:stretch>
        </p:blipFill>
        <p:spPr>
          <a:xfrm>
            <a:off x="1267702" y="1688530"/>
            <a:ext cx="6381788" cy="2895334"/>
          </a:xfrm>
          <a:prstGeom prst="rect">
            <a:avLst/>
          </a:prstGeom>
        </p:spPr>
      </p:pic>
    </p:spTree>
    <p:extLst>
      <p:ext uri="{BB962C8B-B14F-4D97-AF65-F5344CB8AC3E}">
        <p14:creationId xmlns:p14="http://schemas.microsoft.com/office/powerpoint/2010/main" val="1120639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系统架构（</a:t>
            </a:r>
            <a:r>
              <a:rPr lang="en-US" altLang="zh-CN" b="1" dirty="0" smtClean="0">
                <a:latin typeface="+mn-ea"/>
                <a:ea typeface="+mn-ea"/>
              </a:rPr>
              <a:t>2</a:t>
            </a:r>
            <a:r>
              <a:rPr lang="zh-CN" altLang="en-US" b="1" dirty="0" smtClean="0">
                <a:latin typeface="+mn-ea"/>
                <a:ea typeface="+mn-ea"/>
              </a:rPr>
              <a:t>）：</a:t>
            </a:r>
            <a:r>
              <a:rPr lang="zh-CN" altLang="en-US" b="1" dirty="0">
                <a:latin typeface="+mn-ea"/>
              </a:rPr>
              <a:t>集团</a:t>
            </a:r>
            <a:r>
              <a:rPr lang="zh-CN" altLang="en-US" b="1" dirty="0" smtClean="0">
                <a:latin typeface="+mn-ea"/>
              </a:rPr>
              <a:t>级</a:t>
            </a:r>
            <a:r>
              <a:rPr lang="en-US" altLang="zh-CN" b="1" dirty="0" smtClean="0">
                <a:latin typeface="+mn-ea"/>
                <a:ea typeface="+mn-ea"/>
              </a:rPr>
              <a:t>(</a:t>
            </a:r>
            <a:r>
              <a:rPr lang="zh-CN" altLang="en-US" b="1" dirty="0">
                <a:latin typeface="+mn-ea"/>
              </a:rPr>
              <a:t>私有云</a:t>
            </a:r>
            <a:r>
              <a:rPr lang="en-US" altLang="zh-CN" b="1" dirty="0" smtClean="0">
                <a:latin typeface="+mn-ea"/>
                <a:ea typeface="+mn-ea"/>
              </a:rPr>
              <a:t>)</a:t>
            </a:r>
            <a:endParaRPr lang="zh-CN" altLang="en-US" b="1" dirty="0">
              <a:latin typeface="+mn-ea"/>
              <a:ea typeface="+mn-ea"/>
            </a:endParaRPr>
          </a:p>
        </p:txBody>
      </p:sp>
      <p:sp>
        <p:nvSpPr>
          <p:cNvPr id="4" name="圆角矩形 3"/>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集团有多个分厂，数据规模大，数据安全级别高</a:t>
            </a:r>
            <a:endParaRPr lang="en-US" altLang="zh-CN" sz="2000" b="1" dirty="0">
              <a:solidFill>
                <a:schemeClr val="bg1"/>
              </a:solidFill>
              <a:latin typeface="+mn-ea"/>
              <a:ea typeface="+mn-ea"/>
            </a:endParaRPr>
          </a:p>
        </p:txBody>
      </p:sp>
      <p:pic>
        <p:nvPicPr>
          <p:cNvPr id="6" name="图片 5"/>
          <p:cNvPicPr>
            <a:picLocks noChangeAspect="1"/>
          </p:cNvPicPr>
          <p:nvPr/>
        </p:nvPicPr>
        <p:blipFill>
          <a:blip r:embed="rId3"/>
          <a:stretch>
            <a:fillRect/>
          </a:stretch>
        </p:blipFill>
        <p:spPr>
          <a:xfrm>
            <a:off x="186286" y="1196752"/>
            <a:ext cx="8771428" cy="4608512"/>
          </a:xfrm>
          <a:prstGeom prst="rect">
            <a:avLst/>
          </a:prstGeom>
        </p:spPr>
      </p:pic>
    </p:spTree>
    <p:extLst>
      <p:ext uri="{BB962C8B-B14F-4D97-AF65-F5344CB8AC3E}">
        <p14:creationId xmlns:p14="http://schemas.microsoft.com/office/powerpoint/2010/main" val="3617285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系统架构（</a:t>
            </a:r>
            <a:r>
              <a:rPr lang="en-US" altLang="zh-CN" b="1" dirty="0" smtClean="0">
                <a:latin typeface="+mn-ea"/>
                <a:ea typeface="+mn-ea"/>
              </a:rPr>
              <a:t>3</a:t>
            </a:r>
            <a:r>
              <a:rPr lang="zh-CN" altLang="en-US" b="1" dirty="0" smtClean="0">
                <a:latin typeface="+mn-ea"/>
                <a:ea typeface="+mn-ea"/>
              </a:rPr>
              <a:t>）：公有云</a:t>
            </a:r>
            <a:endParaRPr lang="zh-CN" altLang="en-US" b="1" dirty="0">
              <a:latin typeface="+mn-ea"/>
              <a:ea typeface="+mn-ea"/>
            </a:endParaRPr>
          </a:p>
        </p:txBody>
      </p:sp>
      <p:sp>
        <p:nvSpPr>
          <p:cNvPr id="5" name="圆角矩形 4"/>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快速搭建应用云平台</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3"/>
          <a:stretch>
            <a:fillRect/>
          </a:stretch>
        </p:blipFill>
        <p:spPr>
          <a:xfrm>
            <a:off x="0" y="1196752"/>
            <a:ext cx="9144000" cy="4680520"/>
          </a:xfrm>
          <a:prstGeom prst="rect">
            <a:avLst/>
          </a:prstGeom>
        </p:spPr>
      </p:pic>
    </p:spTree>
    <p:extLst>
      <p:ext uri="{BB962C8B-B14F-4D97-AF65-F5344CB8AC3E}">
        <p14:creationId xmlns:p14="http://schemas.microsoft.com/office/powerpoint/2010/main" val="1242184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可靠性（</a:t>
            </a:r>
            <a:r>
              <a:rPr lang="en-US" altLang="zh-CN" b="1" dirty="0" smtClean="0">
                <a:latin typeface="+mn-ea"/>
                <a:ea typeface="+mn-ea"/>
              </a:rPr>
              <a:t>1</a:t>
            </a:r>
            <a:r>
              <a:rPr lang="zh-CN" altLang="en-US" b="1" dirty="0" smtClean="0">
                <a:latin typeface="+mn-ea"/>
                <a:ea typeface="+mn-ea"/>
              </a:rPr>
              <a:t>）：厂级冗余</a:t>
            </a:r>
            <a:endParaRPr lang="zh-CN" altLang="en-US" b="1" dirty="0">
              <a:latin typeface="+mn-ea"/>
              <a:ea typeface="+mn-ea"/>
            </a:endParaRPr>
          </a:p>
        </p:txBody>
      </p:sp>
      <p:sp>
        <p:nvSpPr>
          <p:cNvPr id="6" name="圆角矩形 5"/>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实例冗余，共用存储</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3"/>
          <a:stretch>
            <a:fillRect/>
          </a:stretch>
        </p:blipFill>
        <p:spPr>
          <a:xfrm>
            <a:off x="1305333" y="1190905"/>
            <a:ext cx="6533333" cy="4476190"/>
          </a:xfrm>
          <a:prstGeom prst="rect">
            <a:avLst/>
          </a:prstGeom>
        </p:spPr>
      </p:pic>
    </p:spTree>
    <p:extLst>
      <p:ext uri="{BB962C8B-B14F-4D97-AF65-F5344CB8AC3E}">
        <p14:creationId xmlns:p14="http://schemas.microsoft.com/office/powerpoint/2010/main" val="1533658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可靠性（</a:t>
            </a:r>
            <a:r>
              <a:rPr lang="en-US" altLang="zh-CN" b="1" dirty="0" smtClean="0">
                <a:latin typeface="+mn-ea"/>
                <a:ea typeface="+mn-ea"/>
              </a:rPr>
              <a:t>2</a:t>
            </a:r>
            <a:r>
              <a:rPr lang="zh-CN" altLang="en-US" b="1" dirty="0" smtClean="0">
                <a:latin typeface="+mn-ea"/>
                <a:ea typeface="+mn-ea"/>
              </a:rPr>
              <a:t>）：集团级冗余</a:t>
            </a:r>
            <a:endParaRPr lang="zh-CN" altLang="en-US" b="1" dirty="0">
              <a:latin typeface="+mn-ea"/>
              <a:ea typeface="+mn-ea"/>
            </a:endParaRPr>
          </a:p>
        </p:txBody>
      </p:sp>
      <p:sp>
        <p:nvSpPr>
          <p:cNvPr id="6" name="圆角矩形 5"/>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实例间冗余</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3"/>
          <a:stretch>
            <a:fillRect/>
          </a:stretch>
        </p:blipFill>
        <p:spPr>
          <a:xfrm>
            <a:off x="2038666" y="1047606"/>
            <a:ext cx="5066667" cy="4829666"/>
          </a:xfrm>
          <a:prstGeom prst="rect">
            <a:avLst/>
          </a:prstGeom>
        </p:spPr>
      </p:pic>
    </p:spTree>
    <p:extLst>
      <p:ext uri="{BB962C8B-B14F-4D97-AF65-F5344CB8AC3E}">
        <p14:creationId xmlns:p14="http://schemas.microsoft.com/office/powerpoint/2010/main" val="463750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第</a:t>
            </a:r>
            <a:r>
              <a:rPr lang="zh-CN" altLang="en-US" b="1" dirty="0">
                <a:latin typeface="+mn-ea"/>
                <a:ea typeface="+mn-ea"/>
              </a:rPr>
              <a:t>二</a:t>
            </a:r>
            <a:r>
              <a:rPr lang="zh-CN" altLang="en-US" b="1" dirty="0" smtClean="0">
                <a:latin typeface="+mn-ea"/>
                <a:ea typeface="+mn-ea"/>
              </a:rPr>
              <a:t>部分   数据网关</a:t>
            </a:r>
            <a:endParaRPr lang="zh-CN" altLang="en-US" b="1" dirty="0">
              <a:latin typeface="+mn-ea"/>
              <a:ea typeface="+mn-ea"/>
            </a:endParaRPr>
          </a:p>
        </p:txBody>
      </p:sp>
      <p:sp>
        <p:nvSpPr>
          <p:cNvPr id="9" name="标题 1"/>
          <p:cNvSpPr txBox="1">
            <a:spLocks/>
          </p:cNvSpPr>
          <p:nvPr/>
        </p:nvSpPr>
        <p:spPr bwMode="auto">
          <a:xfrm>
            <a:off x="2164335" y="3429000"/>
            <a:ext cx="5625830"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200">
                <a:solidFill>
                  <a:schemeClr val="bg1"/>
                </a:solidFill>
                <a:latin typeface="+mj-lt"/>
                <a:ea typeface="+mj-ea"/>
                <a:cs typeface="+mj-cs"/>
              </a:defRPr>
            </a:lvl1pPr>
            <a:lvl2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2pPr>
            <a:lvl3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3pPr>
            <a:lvl4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4pPr>
            <a:lvl5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5pPr>
            <a:lvl6pPr marL="4572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6pPr>
            <a:lvl7pPr marL="9144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7pPr>
            <a:lvl8pPr marL="13716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8pPr>
            <a:lvl9pPr marL="18288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9pPr>
          </a:lstStyle>
          <a:p>
            <a:pPr algn="ctr"/>
            <a:r>
              <a:rPr lang="en-US" altLang="zh-CN" sz="4800" b="1" dirty="0" err="1" smtClean="0">
                <a:solidFill>
                  <a:schemeClr val="accent1">
                    <a:lumMod val="75000"/>
                  </a:schemeClr>
                </a:solidFill>
                <a:latin typeface="+mj-ea"/>
              </a:rPr>
              <a:t>ProcessGateway</a:t>
            </a:r>
            <a:endParaRPr lang="zh-CN" altLang="en-US" sz="4800" b="1" dirty="0">
              <a:solidFill>
                <a:schemeClr val="accent1">
                  <a:lumMod val="75000"/>
                </a:schemeClr>
              </a:solidFill>
              <a:latin typeface="+mj-ea"/>
            </a:endParaRPr>
          </a:p>
        </p:txBody>
      </p:sp>
    </p:spTree>
    <p:extLst>
      <p:ext uri="{BB962C8B-B14F-4D97-AF65-F5344CB8AC3E}">
        <p14:creationId xmlns:p14="http://schemas.microsoft.com/office/powerpoint/2010/main" val="1818402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逻辑结构</a:t>
            </a:r>
            <a:endParaRPr lang="zh-CN" altLang="en-US" b="1" dirty="0">
              <a:latin typeface="+mn-ea"/>
              <a:ea typeface="+mn-ea"/>
            </a:endParaRPr>
          </a:p>
        </p:txBody>
      </p:sp>
      <p:pic>
        <p:nvPicPr>
          <p:cNvPr id="3" name="图片 2"/>
          <p:cNvPicPr>
            <a:picLocks noChangeAspect="1"/>
          </p:cNvPicPr>
          <p:nvPr/>
        </p:nvPicPr>
        <p:blipFill>
          <a:blip r:embed="rId2"/>
          <a:stretch>
            <a:fillRect/>
          </a:stretch>
        </p:blipFill>
        <p:spPr>
          <a:xfrm>
            <a:off x="922706" y="1160749"/>
            <a:ext cx="7298588" cy="4536501"/>
          </a:xfrm>
          <a:prstGeom prst="rect">
            <a:avLst/>
          </a:prstGeom>
        </p:spPr>
      </p:pic>
      <p:sp>
        <p:nvSpPr>
          <p:cNvPr id="4" name="圆角矩形 3"/>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后台服务运行，带界面运行</a:t>
            </a:r>
            <a:endParaRPr lang="en-US" altLang="zh-CN" sz="2000" b="1" dirty="0">
              <a:solidFill>
                <a:schemeClr val="bg1"/>
              </a:solidFill>
              <a:latin typeface="+mn-ea"/>
              <a:ea typeface="+mn-ea"/>
            </a:endParaRPr>
          </a:p>
        </p:txBody>
      </p:sp>
    </p:spTree>
    <p:extLst>
      <p:ext uri="{BB962C8B-B14F-4D97-AF65-F5344CB8AC3E}">
        <p14:creationId xmlns:p14="http://schemas.microsoft.com/office/powerpoint/2010/main" val="4063634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7702" y="404664"/>
            <a:ext cx="7696786" cy="642942"/>
          </a:xfrm>
        </p:spPr>
        <p:txBody>
          <a:bodyPr/>
          <a:lstStyle/>
          <a:p>
            <a:r>
              <a:rPr lang="zh-CN" altLang="en-US" b="1" dirty="0" smtClean="0">
                <a:latin typeface="+mn-ea"/>
                <a:ea typeface="+mn-ea"/>
              </a:rPr>
              <a:t>嵌入实时数据库</a:t>
            </a:r>
            <a:endParaRPr lang="zh-CN" altLang="en-US" b="1" dirty="0">
              <a:latin typeface="+mn-ea"/>
              <a:ea typeface="+mn-ea"/>
            </a:endParaRPr>
          </a:p>
        </p:txBody>
      </p:sp>
      <p:sp>
        <p:nvSpPr>
          <p:cNvPr id="43" name="圆角矩形 42"/>
          <p:cNvSpPr/>
          <p:nvPr/>
        </p:nvSpPr>
        <p:spPr bwMode="auto">
          <a:xfrm>
            <a:off x="6588224" y="2708920"/>
            <a:ext cx="1512168"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smtClean="0">
                <a:latin typeface="+mn-ea"/>
                <a:ea typeface="+mn-ea"/>
              </a:rPr>
              <a:t>缓存历史</a:t>
            </a:r>
            <a:endParaRPr lang="zh-CN" altLang="en-US" b="1" dirty="0">
              <a:latin typeface="+mn-ea"/>
              <a:ea typeface="+mn-ea"/>
            </a:endParaRPr>
          </a:p>
        </p:txBody>
      </p:sp>
      <p:sp>
        <p:nvSpPr>
          <p:cNvPr id="44" name="圆角矩形 43"/>
          <p:cNvSpPr/>
          <p:nvPr/>
        </p:nvSpPr>
        <p:spPr bwMode="auto">
          <a:xfrm>
            <a:off x="6588224" y="3501008"/>
            <a:ext cx="1512168"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smtClean="0">
                <a:latin typeface="+mn-ea"/>
                <a:ea typeface="+mn-ea"/>
              </a:rPr>
              <a:t>断点续传</a:t>
            </a:r>
            <a:endParaRPr lang="zh-CN" altLang="en-US" b="1" dirty="0">
              <a:latin typeface="+mn-ea"/>
              <a:ea typeface="+mn-ea"/>
            </a:endParaRPr>
          </a:p>
        </p:txBody>
      </p:sp>
      <p:sp>
        <p:nvSpPr>
          <p:cNvPr id="45" name="圆角矩形 44"/>
          <p:cNvSpPr/>
          <p:nvPr/>
        </p:nvSpPr>
        <p:spPr bwMode="auto">
          <a:xfrm>
            <a:off x="6588224" y="4293096"/>
            <a:ext cx="2088232"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smtClean="0">
                <a:latin typeface="+mn-ea"/>
                <a:ea typeface="+mn-ea"/>
              </a:rPr>
              <a:t>导出历史数据</a:t>
            </a:r>
            <a:endParaRPr lang="zh-CN" altLang="en-US" b="1" dirty="0">
              <a:latin typeface="+mn-ea"/>
              <a:ea typeface="+mn-ea"/>
            </a:endParaRPr>
          </a:p>
        </p:txBody>
      </p:sp>
      <p:pic>
        <p:nvPicPr>
          <p:cNvPr id="46" name="图片 45"/>
          <p:cNvPicPr>
            <a:picLocks noChangeAspect="1"/>
          </p:cNvPicPr>
          <p:nvPr/>
        </p:nvPicPr>
        <p:blipFill>
          <a:blip r:embed="rId2"/>
          <a:stretch>
            <a:fillRect/>
          </a:stretch>
        </p:blipFill>
        <p:spPr>
          <a:xfrm>
            <a:off x="2339752" y="2874874"/>
            <a:ext cx="3525079" cy="1854803"/>
          </a:xfrm>
          <a:prstGeom prst="rect">
            <a:avLst/>
          </a:prstGeom>
        </p:spPr>
      </p:pic>
      <p:sp>
        <p:nvSpPr>
          <p:cNvPr id="7" name="圆角矩形 6"/>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实时数据库辅助，确保数据完整</a:t>
            </a:r>
            <a:endParaRPr lang="en-US" altLang="zh-CN" sz="2000" b="1" dirty="0">
              <a:solidFill>
                <a:schemeClr val="bg1"/>
              </a:solidFill>
              <a:latin typeface="+mn-ea"/>
              <a:ea typeface="+mn-ea"/>
            </a:endParaRPr>
          </a:p>
        </p:txBody>
      </p:sp>
    </p:spTree>
    <p:extLst>
      <p:ext uri="{BB962C8B-B14F-4D97-AF65-F5344CB8AC3E}">
        <p14:creationId xmlns:p14="http://schemas.microsoft.com/office/powerpoint/2010/main" val="434097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自动升级</a:t>
            </a:r>
            <a:endParaRPr lang="zh-CN" altLang="en-US" b="1" dirty="0">
              <a:latin typeface="+mn-ea"/>
              <a:ea typeface="+mn-ea"/>
            </a:endParaRPr>
          </a:p>
        </p:txBody>
      </p:sp>
      <p:sp>
        <p:nvSpPr>
          <p:cNvPr id="4" name="圆角矩形 3"/>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减少维护工作量，但需要</a:t>
            </a:r>
            <a:r>
              <a:rPr lang="en-US" altLang="zh-CN" sz="2000" b="1" dirty="0" err="1" smtClean="0">
                <a:solidFill>
                  <a:schemeClr val="bg1"/>
                </a:solidFill>
                <a:latin typeface="+mn-ea"/>
                <a:ea typeface="+mn-ea"/>
              </a:rPr>
              <a:t>ProcessCluster</a:t>
            </a:r>
            <a:r>
              <a:rPr lang="zh-CN" altLang="en-US" sz="2000" b="1" dirty="0" smtClean="0">
                <a:solidFill>
                  <a:schemeClr val="bg1"/>
                </a:solidFill>
                <a:latin typeface="+mn-ea"/>
                <a:ea typeface="+mn-ea"/>
              </a:rPr>
              <a:t>支持</a:t>
            </a:r>
            <a:endParaRPr lang="en-US" altLang="zh-CN" sz="2000" b="1" dirty="0">
              <a:solidFill>
                <a:schemeClr val="bg1"/>
              </a:solidFill>
              <a:latin typeface="+mn-ea"/>
              <a:ea typeface="+mn-ea"/>
            </a:endParaRPr>
          </a:p>
        </p:txBody>
      </p:sp>
      <p:pic>
        <p:nvPicPr>
          <p:cNvPr id="5" name="图片 4"/>
          <p:cNvPicPr>
            <a:picLocks noChangeAspect="1"/>
          </p:cNvPicPr>
          <p:nvPr/>
        </p:nvPicPr>
        <p:blipFill>
          <a:blip r:embed="rId2"/>
          <a:stretch>
            <a:fillRect/>
          </a:stretch>
        </p:blipFill>
        <p:spPr>
          <a:xfrm>
            <a:off x="1562476" y="1047605"/>
            <a:ext cx="6019048" cy="4829667"/>
          </a:xfrm>
          <a:prstGeom prst="rect">
            <a:avLst/>
          </a:prstGeom>
        </p:spPr>
      </p:pic>
    </p:spTree>
    <p:extLst>
      <p:ext uri="{BB962C8B-B14F-4D97-AF65-F5344CB8AC3E}">
        <p14:creationId xmlns:p14="http://schemas.microsoft.com/office/powerpoint/2010/main" val="2373414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代理上网</a:t>
            </a:r>
            <a:endParaRPr lang="zh-CN" altLang="en-US" b="1" dirty="0">
              <a:latin typeface="+mn-ea"/>
              <a:ea typeface="+mn-ea"/>
            </a:endParaRPr>
          </a:p>
        </p:txBody>
      </p:sp>
      <p:sp>
        <p:nvSpPr>
          <p:cNvPr id="21" name="Rounded Rectangle 211"/>
          <p:cNvSpPr/>
          <p:nvPr/>
        </p:nvSpPr>
        <p:spPr>
          <a:xfrm>
            <a:off x="1259632" y="2060848"/>
            <a:ext cx="6483929" cy="795212"/>
          </a:xfrm>
          <a:prstGeom prst="roundRect">
            <a:avLst>
              <a:gd name="adj" fmla="val 3699"/>
            </a:avLst>
          </a:prstGeom>
          <a:solidFill>
            <a:schemeClr val="bg1">
              <a:lumMod val="75000"/>
            </a:schemeClr>
          </a:solid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ja-JP" altLang="en-US" sz="800" dirty="0">
              <a:solidFill>
                <a:prstClr val="white"/>
              </a:solidFill>
              <a:latin typeface="HP Simplified" panose="020B0604020204020204" pitchFamily="34" charset="0"/>
            </a:endParaRPr>
          </a:p>
        </p:txBody>
      </p:sp>
      <p:sp>
        <p:nvSpPr>
          <p:cNvPr id="22" name="Rounded Rectangle 211"/>
          <p:cNvSpPr/>
          <p:nvPr/>
        </p:nvSpPr>
        <p:spPr>
          <a:xfrm>
            <a:off x="1259632" y="3704920"/>
            <a:ext cx="6483929" cy="1112574"/>
          </a:xfrm>
          <a:prstGeom prst="roundRect">
            <a:avLst>
              <a:gd name="adj" fmla="val 3699"/>
            </a:avLst>
          </a:prstGeom>
          <a:solidFill>
            <a:schemeClr val="bg1">
              <a:lumMod val="75000"/>
            </a:schemeClr>
          </a:solid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ja-JP" altLang="en-US" sz="800" dirty="0">
              <a:solidFill>
                <a:prstClr val="white"/>
              </a:solidFill>
              <a:latin typeface="HP Simplified" panose="020B0604020204020204" pitchFamily="34" charset="0"/>
            </a:endParaRPr>
          </a:p>
        </p:txBody>
      </p:sp>
      <p:cxnSp>
        <p:nvCxnSpPr>
          <p:cNvPr id="23" name="直線コネクタ 410"/>
          <p:cNvCxnSpPr>
            <a:stCxn id="25" idx="2"/>
            <a:endCxn id="27" idx="0"/>
          </p:cNvCxnSpPr>
          <p:nvPr/>
        </p:nvCxnSpPr>
        <p:spPr>
          <a:xfrm flipH="1">
            <a:off x="4501596" y="2741245"/>
            <a:ext cx="1" cy="240605"/>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24" name="Group 14"/>
          <p:cNvGrpSpPr/>
          <p:nvPr/>
        </p:nvGrpSpPr>
        <p:grpSpPr>
          <a:xfrm>
            <a:off x="3758578" y="2134470"/>
            <a:ext cx="1486038" cy="606775"/>
            <a:chOff x="5472364" y="2038165"/>
            <a:chExt cx="1486038" cy="685467"/>
          </a:xfrm>
        </p:grpSpPr>
        <p:sp>
          <p:nvSpPr>
            <p:cNvPr id="25" name="正方形/長方形 55"/>
            <p:cNvSpPr/>
            <p:nvPr/>
          </p:nvSpPr>
          <p:spPr bwMode="ltGray">
            <a:xfrm>
              <a:off x="5472364" y="2038165"/>
              <a:ext cx="1486038" cy="685467"/>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endParaRPr kumimoji="1" lang="en-US" sz="1200" dirty="0" smtClean="0">
                <a:solidFill>
                  <a:schemeClr val="accent1"/>
                </a:solidFill>
              </a:endParaRPr>
            </a:p>
          </p:txBody>
        </p:sp>
        <p:sp>
          <p:nvSpPr>
            <p:cNvPr id="26" name="正方形/長方形 56"/>
            <p:cNvSpPr/>
            <p:nvPr/>
          </p:nvSpPr>
          <p:spPr bwMode="ltGray">
            <a:xfrm>
              <a:off x="5612112" y="2199029"/>
              <a:ext cx="1206535" cy="48819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200" dirty="0" smtClean="0"/>
                <a:t>Internet</a:t>
              </a:r>
            </a:p>
            <a:p>
              <a:pPr algn="ctr">
                <a:lnSpc>
                  <a:spcPct val="90000"/>
                </a:lnSpc>
              </a:pPr>
              <a:r>
                <a:rPr kumimoji="1" lang="zh-CN" altLang="en-US" sz="1200" dirty="0" smtClean="0"/>
                <a:t>接入网关</a:t>
              </a:r>
              <a:endParaRPr kumimoji="1" lang="en-US" sz="1200" dirty="0" smtClean="0"/>
            </a:p>
          </p:txBody>
        </p:sp>
      </p:grpSp>
      <p:sp>
        <p:nvSpPr>
          <p:cNvPr id="27" name="正方形/長方形 55"/>
          <p:cNvSpPr/>
          <p:nvPr/>
        </p:nvSpPr>
        <p:spPr bwMode="ltGray">
          <a:xfrm>
            <a:off x="3758577" y="2981850"/>
            <a:ext cx="1486038" cy="602408"/>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endParaRPr kumimoji="1" lang="en-US" sz="1200" dirty="0" smtClean="0">
              <a:solidFill>
                <a:schemeClr val="accent1"/>
              </a:solidFill>
            </a:endParaRPr>
          </a:p>
        </p:txBody>
      </p:sp>
      <p:sp>
        <p:nvSpPr>
          <p:cNvPr id="28" name="正方形/長方形 56"/>
          <p:cNvSpPr/>
          <p:nvPr/>
        </p:nvSpPr>
        <p:spPr bwMode="ltGray">
          <a:xfrm>
            <a:off x="3898329" y="3046986"/>
            <a:ext cx="1206535" cy="45885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1400" dirty="0" err="1" smtClean="0"/>
              <a:t>FreeProxy</a:t>
            </a:r>
            <a:endParaRPr kumimoji="1" lang="en-US" altLang="zh-CN" sz="1400" dirty="0" smtClean="0"/>
          </a:p>
          <a:p>
            <a:pPr algn="ctr">
              <a:lnSpc>
                <a:spcPct val="90000"/>
              </a:lnSpc>
            </a:pPr>
            <a:r>
              <a:rPr kumimoji="1" lang="zh-CN" altLang="en-US" sz="1400" dirty="0"/>
              <a:t>代</a:t>
            </a:r>
            <a:r>
              <a:rPr kumimoji="1" lang="zh-CN" altLang="en-US" sz="1400" dirty="0" smtClean="0"/>
              <a:t>理上网</a:t>
            </a:r>
            <a:endParaRPr kumimoji="1" lang="en-US" sz="1400" dirty="0" smtClean="0"/>
          </a:p>
        </p:txBody>
      </p:sp>
      <p:grpSp>
        <p:nvGrpSpPr>
          <p:cNvPr id="29" name="Group 47"/>
          <p:cNvGrpSpPr/>
          <p:nvPr/>
        </p:nvGrpSpPr>
        <p:grpSpPr>
          <a:xfrm>
            <a:off x="2828739" y="3831355"/>
            <a:ext cx="1486038" cy="852653"/>
            <a:chOff x="2866062" y="2490136"/>
            <a:chExt cx="1486038" cy="1074913"/>
          </a:xfrm>
        </p:grpSpPr>
        <p:sp>
          <p:nvSpPr>
            <p:cNvPr id="30" name="正方形/長方形 55"/>
            <p:cNvSpPr/>
            <p:nvPr/>
          </p:nvSpPr>
          <p:spPr bwMode="ltGray">
            <a:xfrm>
              <a:off x="2866062" y="2490136"/>
              <a:ext cx="1486038" cy="1074913"/>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endParaRPr kumimoji="1" lang="en-US" sz="1200" dirty="0" smtClean="0">
                <a:solidFill>
                  <a:schemeClr val="accent1"/>
                </a:solidFill>
              </a:endParaRPr>
            </a:p>
          </p:txBody>
        </p:sp>
        <p:sp>
          <p:nvSpPr>
            <p:cNvPr id="31" name="正方形/長方形 56"/>
            <p:cNvSpPr/>
            <p:nvPr/>
          </p:nvSpPr>
          <p:spPr bwMode="ltGray">
            <a:xfrm>
              <a:off x="3005813" y="3045727"/>
              <a:ext cx="1206535" cy="402887"/>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900" dirty="0" smtClean="0"/>
                <a:t>PLC</a:t>
              </a:r>
              <a:endParaRPr kumimoji="1" lang="en-US" sz="900" dirty="0"/>
            </a:p>
          </p:txBody>
        </p:sp>
        <p:sp>
          <p:nvSpPr>
            <p:cNvPr id="32" name="正方形/長方形 56"/>
            <p:cNvSpPr/>
            <p:nvPr/>
          </p:nvSpPr>
          <p:spPr bwMode="ltGray">
            <a:xfrm>
              <a:off x="3005812" y="2618347"/>
              <a:ext cx="1206535" cy="402887"/>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900" dirty="0">
                  <a:solidFill>
                    <a:prstClr val="white"/>
                  </a:solidFill>
                </a:rPr>
                <a:t>ProcessGateway</a:t>
              </a:r>
              <a:endParaRPr kumimoji="1" lang="en-US" altLang="zh-CN" sz="900" dirty="0"/>
            </a:p>
          </p:txBody>
        </p:sp>
      </p:grpSp>
      <p:cxnSp>
        <p:nvCxnSpPr>
          <p:cNvPr id="33" name="直線コネクタ 410"/>
          <p:cNvCxnSpPr>
            <a:stCxn id="30" idx="0"/>
            <a:endCxn id="27" idx="2"/>
          </p:cNvCxnSpPr>
          <p:nvPr/>
        </p:nvCxnSpPr>
        <p:spPr>
          <a:xfrm flipV="1">
            <a:off x="3571758" y="3584258"/>
            <a:ext cx="929838" cy="247097"/>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34" name="Group 26"/>
          <p:cNvGrpSpPr/>
          <p:nvPr/>
        </p:nvGrpSpPr>
        <p:grpSpPr>
          <a:xfrm>
            <a:off x="4747343" y="3831355"/>
            <a:ext cx="1486038" cy="863086"/>
            <a:chOff x="2866062" y="2490136"/>
            <a:chExt cx="1486038" cy="1074913"/>
          </a:xfrm>
        </p:grpSpPr>
        <p:sp>
          <p:nvSpPr>
            <p:cNvPr id="35" name="正方形/長方形 55"/>
            <p:cNvSpPr/>
            <p:nvPr/>
          </p:nvSpPr>
          <p:spPr bwMode="ltGray">
            <a:xfrm>
              <a:off x="2866062" y="2490136"/>
              <a:ext cx="1486038" cy="1074913"/>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endParaRPr kumimoji="1" lang="en-US" sz="1200" dirty="0" smtClean="0">
                <a:solidFill>
                  <a:schemeClr val="accent1"/>
                </a:solidFill>
              </a:endParaRPr>
            </a:p>
          </p:txBody>
        </p:sp>
        <p:sp>
          <p:nvSpPr>
            <p:cNvPr id="36" name="正方形/長方形 56"/>
            <p:cNvSpPr/>
            <p:nvPr/>
          </p:nvSpPr>
          <p:spPr bwMode="ltGray">
            <a:xfrm>
              <a:off x="3005813" y="3044177"/>
              <a:ext cx="1206535" cy="402887"/>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900" dirty="0" smtClean="0"/>
                <a:t>RTU/DTU</a:t>
              </a:r>
              <a:endParaRPr kumimoji="1" lang="en-US" sz="900" dirty="0"/>
            </a:p>
          </p:txBody>
        </p:sp>
        <p:sp>
          <p:nvSpPr>
            <p:cNvPr id="37" name="正方形/長方形 56"/>
            <p:cNvSpPr/>
            <p:nvPr/>
          </p:nvSpPr>
          <p:spPr bwMode="ltGray">
            <a:xfrm>
              <a:off x="3005812" y="2616797"/>
              <a:ext cx="1206535" cy="402887"/>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900" dirty="0">
                  <a:solidFill>
                    <a:prstClr val="white"/>
                  </a:solidFill>
                </a:rPr>
                <a:t>ProcessGateway</a:t>
              </a:r>
              <a:endParaRPr kumimoji="1" lang="en-US" altLang="zh-CN" sz="900" dirty="0"/>
            </a:p>
          </p:txBody>
        </p:sp>
      </p:grpSp>
      <p:cxnSp>
        <p:nvCxnSpPr>
          <p:cNvPr id="38" name="直線コネクタ 410"/>
          <p:cNvCxnSpPr>
            <a:stCxn id="35" idx="0"/>
            <a:endCxn id="27" idx="2"/>
          </p:cNvCxnSpPr>
          <p:nvPr/>
        </p:nvCxnSpPr>
        <p:spPr>
          <a:xfrm flipH="1" flipV="1">
            <a:off x="4501596" y="3584258"/>
            <a:ext cx="988766" cy="247097"/>
          </a:xfrm>
          <a:prstGeom prst="line">
            <a:avLst/>
          </a:prstGeom>
          <a:ln w="1905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9" name="サブタイトル 20"/>
          <p:cNvSpPr txBox="1">
            <a:spLocks/>
          </p:cNvSpPr>
          <p:nvPr/>
        </p:nvSpPr>
        <p:spPr bwMode="black">
          <a:xfrm>
            <a:off x="5210151" y="2952718"/>
            <a:ext cx="3610321" cy="647394"/>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rgbClr val="000000"/>
                </a:solidFill>
                <a:latin typeface="HP Simplified" pitchFamily="34" charset="0"/>
                <a:ea typeface="+mn-ea"/>
                <a:cs typeface="HP Simplified"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zh-CN" altLang="en-US" sz="1400" dirty="0" smtClean="0">
                <a:solidFill>
                  <a:schemeClr val="tx1"/>
                </a:solidFill>
              </a:rPr>
              <a:t>用</a:t>
            </a:r>
            <a:r>
              <a:rPr lang="zh-CN" altLang="en-US" sz="1400" dirty="0" smtClean="0">
                <a:solidFill>
                  <a:srgbClr val="FF0000"/>
                </a:solidFill>
              </a:rPr>
              <a:t>双网卡</a:t>
            </a:r>
            <a:r>
              <a:rPr lang="zh-CN" altLang="en-US" sz="1400" dirty="0" smtClean="0">
                <a:solidFill>
                  <a:schemeClr val="tx1"/>
                </a:solidFill>
              </a:rPr>
              <a:t>的</a:t>
            </a:r>
            <a:r>
              <a:rPr lang="zh-CN" altLang="en-US" sz="1400" dirty="0">
                <a:solidFill>
                  <a:schemeClr val="tx1"/>
                </a:solidFill>
              </a:rPr>
              <a:t>工作站</a:t>
            </a:r>
            <a:r>
              <a:rPr lang="zh-CN" altLang="en-US" sz="1400" dirty="0" smtClean="0">
                <a:solidFill>
                  <a:schemeClr val="tx1"/>
                </a:solidFill>
              </a:rPr>
              <a:t>同时连接</a:t>
            </a:r>
            <a:r>
              <a:rPr lang="zh-CN" altLang="en-US" sz="1400" dirty="0">
                <a:solidFill>
                  <a:srgbClr val="FF0000"/>
                </a:solidFill>
              </a:rPr>
              <a:t>控制</a:t>
            </a:r>
            <a:r>
              <a:rPr lang="zh-CN" altLang="en-US" sz="1400" dirty="0" smtClean="0">
                <a:solidFill>
                  <a:srgbClr val="FF0000"/>
                </a:solidFill>
              </a:rPr>
              <a:t>网和应用网</a:t>
            </a:r>
            <a:endParaRPr lang="en-US" altLang="zh-CN" sz="1400" dirty="0" smtClean="0">
              <a:solidFill>
                <a:srgbClr val="FF0000"/>
              </a:solidFill>
            </a:endParaRPr>
          </a:p>
          <a:p>
            <a:r>
              <a:rPr lang="zh-CN" altLang="en-US" sz="1400" dirty="0" smtClean="0">
                <a:solidFill>
                  <a:schemeClr val="tx1"/>
                </a:solidFill>
              </a:rPr>
              <a:t>若控制网可以直接上网，则不需要设置代理</a:t>
            </a:r>
            <a:endParaRPr lang="en-US" altLang="ja-JP" sz="1400" dirty="0" smtClean="0">
              <a:solidFill>
                <a:schemeClr val="tx1"/>
              </a:solidFill>
            </a:endParaRPr>
          </a:p>
        </p:txBody>
      </p:sp>
      <p:sp>
        <p:nvSpPr>
          <p:cNvPr id="40" name="サブタイトル 20"/>
          <p:cNvSpPr txBox="1">
            <a:spLocks/>
          </p:cNvSpPr>
          <p:nvPr/>
        </p:nvSpPr>
        <p:spPr bwMode="black">
          <a:xfrm>
            <a:off x="1391015" y="3768852"/>
            <a:ext cx="1162850" cy="369887"/>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rgbClr val="000000"/>
                </a:solidFill>
                <a:latin typeface="HP Simplified" pitchFamily="34" charset="0"/>
                <a:ea typeface="+mn-ea"/>
                <a:cs typeface="HP Simplified"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zh-CN" altLang="en-US" dirty="0"/>
              <a:t>控制</a:t>
            </a:r>
            <a:r>
              <a:rPr lang="zh-CN" altLang="en-US" dirty="0" smtClean="0"/>
              <a:t>网</a:t>
            </a:r>
            <a:endParaRPr lang="en-US" altLang="ja-JP" dirty="0" smtClean="0"/>
          </a:p>
        </p:txBody>
      </p:sp>
      <p:sp>
        <p:nvSpPr>
          <p:cNvPr id="41" name="サブタイトル 20"/>
          <p:cNvSpPr txBox="1">
            <a:spLocks/>
          </p:cNvSpPr>
          <p:nvPr/>
        </p:nvSpPr>
        <p:spPr bwMode="black">
          <a:xfrm>
            <a:off x="1391015" y="2144032"/>
            <a:ext cx="1162850" cy="369887"/>
          </a:xfrm>
          <a:prstGeom prst="rect">
            <a:avLst/>
          </a:prstGeom>
        </p:spPr>
        <p:txBody>
          <a:bodyPr vert="horz" wrap="square"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rgbClr val="000000"/>
                </a:solidFill>
                <a:latin typeface="HP Simplified" pitchFamily="34" charset="0"/>
                <a:ea typeface="+mn-ea"/>
                <a:cs typeface="HP Simplified"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zh-CN" altLang="en-US" dirty="0" smtClean="0"/>
              <a:t>应用网</a:t>
            </a:r>
            <a:endParaRPr lang="en-US" altLang="ja-JP" dirty="0" smtClean="0"/>
          </a:p>
        </p:txBody>
      </p:sp>
      <p:sp>
        <p:nvSpPr>
          <p:cNvPr id="42" name="圆角矩形 41"/>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解决不能直接上网问题</a:t>
            </a:r>
            <a:endParaRPr lang="en-US" altLang="zh-CN" sz="2000" b="1" dirty="0">
              <a:solidFill>
                <a:schemeClr val="bg1"/>
              </a:solidFill>
              <a:latin typeface="+mn-ea"/>
              <a:ea typeface="+mn-ea"/>
            </a:endParaRPr>
          </a:p>
        </p:txBody>
      </p:sp>
    </p:spTree>
    <p:extLst>
      <p:ext uri="{BB962C8B-B14F-4D97-AF65-F5344CB8AC3E}">
        <p14:creationId xmlns:p14="http://schemas.microsoft.com/office/powerpoint/2010/main" val="1221851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59632" y="409798"/>
            <a:ext cx="7427168" cy="642938"/>
          </a:xfrm>
        </p:spPr>
        <p:txBody>
          <a:bodyPr/>
          <a:lstStyle/>
          <a:p>
            <a:pPr>
              <a:defRPr/>
            </a:pPr>
            <a:r>
              <a:rPr lang="zh-CN" altLang="en-US" sz="2800" b="1" dirty="0">
                <a:latin typeface="+mj-ea"/>
                <a:cs typeface="+mn-cs"/>
              </a:rPr>
              <a:t>重要客户</a:t>
            </a:r>
            <a:endParaRPr lang="zh-CN" altLang="zh-CN" sz="2800" b="1" dirty="0" smtClean="0">
              <a:solidFill>
                <a:schemeClr val="bg1"/>
              </a:solidFill>
              <a:latin typeface="+mj-ea"/>
              <a:cs typeface="+mn-cs"/>
            </a:endParaRPr>
          </a:p>
        </p:txBody>
      </p:sp>
      <p:pic>
        <p:nvPicPr>
          <p:cNvPr id="17" name="Picture 16"/>
          <p:cNvPicPr>
            <a:picLocks noChangeAspect="1"/>
          </p:cNvPicPr>
          <p:nvPr/>
        </p:nvPicPr>
        <p:blipFill>
          <a:blip r:embed="rId2"/>
          <a:stretch>
            <a:fillRect/>
          </a:stretch>
        </p:blipFill>
        <p:spPr>
          <a:xfrm>
            <a:off x="372938" y="1340768"/>
            <a:ext cx="1445203" cy="1093789"/>
          </a:xfrm>
          <a:prstGeom prst="rect">
            <a:avLst/>
          </a:prstGeom>
        </p:spPr>
      </p:pic>
      <p:pic>
        <p:nvPicPr>
          <p:cNvPr id="19" name="Picture 18"/>
          <p:cNvPicPr>
            <a:picLocks noChangeAspect="1"/>
          </p:cNvPicPr>
          <p:nvPr/>
        </p:nvPicPr>
        <p:blipFill>
          <a:blip r:embed="rId3"/>
          <a:stretch>
            <a:fillRect/>
          </a:stretch>
        </p:blipFill>
        <p:spPr>
          <a:xfrm>
            <a:off x="3201103" y="1347467"/>
            <a:ext cx="1303338" cy="1170782"/>
          </a:xfrm>
          <a:prstGeom prst="rect">
            <a:avLst/>
          </a:prstGeom>
        </p:spPr>
      </p:pic>
      <p:pic>
        <p:nvPicPr>
          <p:cNvPr id="20" name="Picture 19"/>
          <p:cNvPicPr>
            <a:picLocks noChangeAspect="1"/>
          </p:cNvPicPr>
          <p:nvPr/>
        </p:nvPicPr>
        <p:blipFill>
          <a:blip r:embed="rId4"/>
          <a:stretch>
            <a:fillRect/>
          </a:stretch>
        </p:blipFill>
        <p:spPr>
          <a:xfrm>
            <a:off x="4454181" y="1306098"/>
            <a:ext cx="1362914" cy="1253521"/>
          </a:xfrm>
          <a:prstGeom prst="rect">
            <a:avLst/>
          </a:prstGeom>
        </p:spPr>
      </p:pic>
      <p:pic>
        <p:nvPicPr>
          <p:cNvPr id="22" name="Picture 21"/>
          <p:cNvPicPr>
            <a:picLocks noChangeAspect="1"/>
          </p:cNvPicPr>
          <p:nvPr/>
        </p:nvPicPr>
        <p:blipFill>
          <a:blip r:embed="rId5"/>
          <a:stretch>
            <a:fillRect/>
          </a:stretch>
        </p:blipFill>
        <p:spPr>
          <a:xfrm>
            <a:off x="253767" y="5968125"/>
            <a:ext cx="4030201" cy="609600"/>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83" y="3094652"/>
            <a:ext cx="4715973"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图片 15"/>
          <p:cNvPicPr>
            <a:picLocks noChangeAspect="1"/>
          </p:cNvPicPr>
          <p:nvPr/>
        </p:nvPicPr>
        <p:blipFill>
          <a:blip r:embed="rId7"/>
          <a:stretch>
            <a:fillRect/>
          </a:stretch>
        </p:blipFill>
        <p:spPr>
          <a:xfrm>
            <a:off x="3884035" y="5093845"/>
            <a:ext cx="2390476" cy="904833"/>
          </a:xfrm>
          <a:prstGeom prst="rect">
            <a:avLst/>
          </a:prstGeom>
        </p:spPr>
      </p:pic>
      <p:pic>
        <p:nvPicPr>
          <p:cNvPr id="29" name="图片 36"/>
          <p:cNvPicPr>
            <a:picLocks noChangeAspect="1"/>
          </p:cNvPicPr>
          <p:nvPr/>
        </p:nvPicPr>
        <p:blipFill>
          <a:blip r:embed="rId8" cstate="print"/>
          <a:stretch>
            <a:fillRect/>
          </a:stretch>
        </p:blipFill>
        <p:spPr>
          <a:xfrm>
            <a:off x="364906" y="3755919"/>
            <a:ext cx="2726349" cy="780952"/>
          </a:xfrm>
          <a:prstGeom prst="rect">
            <a:avLst/>
          </a:prstGeom>
        </p:spPr>
      </p:pic>
      <p:pic>
        <p:nvPicPr>
          <p:cNvPr id="30" name="图片 3"/>
          <p:cNvPicPr>
            <a:picLocks noChangeAspect="1"/>
          </p:cNvPicPr>
          <p:nvPr/>
        </p:nvPicPr>
        <p:blipFill>
          <a:blip r:embed="rId9" cstate="print"/>
          <a:stretch>
            <a:fillRect/>
          </a:stretch>
        </p:blipFill>
        <p:spPr>
          <a:xfrm>
            <a:off x="361333" y="2428085"/>
            <a:ext cx="3208791" cy="657143"/>
          </a:xfrm>
          <a:prstGeom prst="rect">
            <a:avLst/>
          </a:prstGeom>
        </p:spPr>
      </p:pic>
      <p:pic>
        <p:nvPicPr>
          <p:cNvPr id="32" name="图片 1"/>
          <p:cNvPicPr>
            <a:picLocks noChangeAspect="1"/>
          </p:cNvPicPr>
          <p:nvPr/>
        </p:nvPicPr>
        <p:blipFill>
          <a:blip r:embed="rId10" cstate="print"/>
          <a:stretch>
            <a:fillRect/>
          </a:stretch>
        </p:blipFill>
        <p:spPr>
          <a:xfrm>
            <a:off x="517176" y="4670904"/>
            <a:ext cx="2466511" cy="969047"/>
          </a:xfrm>
          <a:prstGeom prst="rect">
            <a:avLst/>
          </a:prstGeom>
        </p:spPr>
      </p:pic>
      <p:pic>
        <p:nvPicPr>
          <p:cNvPr id="33" name="图片 2"/>
          <p:cNvPicPr>
            <a:picLocks noChangeAspect="1"/>
          </p:cNvPicPr>
          <p:nvPr/>
        </p:nvPicPr>
        <p:blipFill>
          <a:blip r:embed="rId11" cstate="print"/>
          <a:stretch>
            <a:fillRect/>
          </a:stretch>
        </p:blipFill>
        <p:spPr>
          <a:xfrm>
            <a:off x="3030816" y="4516482"/>
            <a:ext cx="4409524" cy="533333"/>
          </a:xfrm>
          <a:prstGeom prst="rect">
            <a:avLst/>
          </a:prstGeom>
        </p:spPr>
      </p:pic>
      <p:pic>
        <p:nvPicPr>
          <p:cNvPr id="2" name="图片 1"/>
          <p:cNvPicPr>
            <a:picLocks noChangeAspect="1"/>
          </p:cNvPicPr>
          <p:nvPr/>
        </p:nvPicPr>
        <p:blipFill>
          <a:blip r:embed="rId12"/>
          <a:stretch>
            <a:fillRect/>
          </a:stretch>
        </p:blipFill>
        <p:spPr>
          <a:xfrm>
            <a:off x="7447803" y="4437500"/>
            <a:ext cx="1326976" cy="1512030"/>
          </a:xfrm>
          <a:prstGeom prst="rect">
            <a:avLst/>
          </a:prstGeom>
        </p:spPr>
      </p:pic>
      <p:pic>
        <p:nvPicPr>
          <p:cNvPr id="3" name="图片 2"/>
          <p:cNvPicPr>
            <a:picLocks noChangeAspect="1"/>
          </p:cNvPicPr>
          <p:nvPr/>
        </p:nvPicPr>
        <p:blipFill>
          <a:blip r:embed="rId13"/>
          <a:stretch>
            <a:fillRect/>
          </a:stretch>
        </p:blipFill>
        <p:spPr>
          <a:xfrm>
            <a:off x="4489065" y="5968124"/>
            <a:ext cx="4285714" cy="857143"/>
          </a:xfrm>
          <a:prstGeom prst="rect">
            <a:avLst/>
          </a:prstGeom>
        </p:spPr>
      </p:pic>
      <p:pic>
        <p:nvPicPr>
          <p:cNvPr id="4" name="图片 3"/>
          <p:cNvPicPr>
            <a:picLocks noChangeAspect="1"/>
          </p:cNvPicPr>
          <p:nvPr/>
        </p:nvPicPr>
        <p:blipFill>
          <a:blip r:embed="rId14"/>
          <a:stretch>
            <a:fillRect/>
          </a:stretch>
        </p:blipFill>
        <p:spPr>
          <a:xfrm>
            <a:off x="3098718" y="3827347"/>
            <a:ext cx="3961229" cy="638095"/>
          </a:xfrm>
          <a:prstGeom prst="rect">
            <a:avLst/>
          </a:prstGeom>
        </p:spPr>
      </p:pic>
      <p:pic>
        <p:nvPicPr>
          <p:cNvPr id="5" name="图片 4"/>
          <p:cNvPicPr>
            <a:picLocks noChangeAspect="1"/>
          </p:cNvPicPr>
          <p:nvPr/>
        </p:nvPicPr>
        <p:blipFill>
          <a:blip r:embed="rId15"/>
          <a:stretch>
            <a:fillRect/>
          </a:stretch>
        </p:blipFill>
        <p:spPr>
          <a:xfrm>
            <a:off x="5076056" y="2627243"/>
            <a:ext cx="1983891" cy="1097772"/>
          </a:xfrm>
          <a:prstGeom prst="rect">
            <a:avLst/>
          </a:prstGeom>
        </p:spPr>
      </p:pic>
      <p:pic>
        <p:nvPicPr>
          <p:cNvPr id="21" name="图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43514" y="1644385"/>
            <a:ext cx="1975974" cy="595979"/>
          </a:xfrm>
          <a:prstGeom prst="rect">
            <a:avLst/>
          </a:prstGeom>
        </p:spPr>
      </p:pic>
      <p:pic>
        <p:nvPicPr>
          <p:cNvPr id="24" name="图片 5"/>
          <p:cNvPicPr>
            <a:picLocks noChangeAspect="1"/>
          </p:cNvPicPr>
          <p:nvPr/>
        </p:nvPicPr>
        <p:blipFill>
          <a:blip r:embed="rId17" cstate="print"/>
          <a:stretch>
            <a:fillRect/>
          </a:stretch>
        </p:blipFill>
        <p:spPr>
          <a:xfrm>
            <a:off x="7059947" y="2479010"/>
            <a:ext cx="1900641" cy="431660"/>
          </a:xfrm>
          <a:prstGeom prst="rect">
            <a:avLst/>
          </a:prstGeom>
        </p:spPr>
      </p:pic>
      <p:pic>
        <p:nvPicPr>
          <p:cNvPr id="6" name="图片 5"/>
          <p:cNvPicPr>
            <a:picLocks noChangeAspect="1"/>
          </p:cNvPicPr>
          <p:nvPr/>
        </p:nvPicPr>
        <p:blipFill>
          <a:blip r:embed="rId18"/>
          <a:stretch>
            <a:fillRect/>
          </a:stretch>
        </p:blipFill>
        <p:spPr>
          <a:xfrm>
            <a:off x="7116526" y="3125426"/>
            <a:ext cx="1658253" cy="1335815"/>
          </a:xfrm>
          <a:prstGeom prst="rect">
            <a:avLst/>
          </a:prstGeom>
        </p:spPr>
      </p:pic>
      <p:pic>
        <p:nvPicPr>
          <p:cNvPr id="23" name="图片 22"/>
          <p:cNvPicPr>
            <a:picLocks noChangeAspect="1"/>
          </p:cNvPicPr>
          <p:nvPr/>
        </p:nvPicPr>
        <p:blipFill>
          <a:blip r:embed="rId19"/>
          <a:stretch>
            <a:fillRect/>
          </a:stretch>
        </p:blipFill>
        <p:spPr>
          <a:xfrm>
            <a:off x="1997533" y="1340768"/>
            <a:ext cx="1154214" cy="1087317"/>
          </a:xfrm>
          <a:prstGeom prst="rect">
            <a:avLst/>
          </a:prstGeom>
        </p:spPr>
      </p:pic>
      <p:pic>
        <p:nvPicPr>
          <p:cNvPr id="25" name="图片 24"/>
          <p:cNvPicPr>
            <a:picLocks noChangeAspect="1"/>
          </p:cNvPicPr>
          <p:nvPr/>
        </p:nvPicPr>
        <p:blipFill>
          <a:blip r:embed="rId20"/>
          <a:stretch>
            <a:fillRect/>
          </a:stretch>
        </p:blipFill>
        <p:spPr>
          <a:xfrm>
            <a:off x="7719488" y="1374508"/>
            <a:ext cx="1211582" cy="962267"/>
          </a:xfrm>
          <a:prstGeom prst="rect">
            <a:avLst/>
          </a:prstGeom>
        </p:spPr>
      </p:pic>
    </p:spTree>
    <p:extLst>
      <p:ext uri="{BB962C8B-B14F-4D97-AF65-F5344CB8AC3E}">
        <p14:creationId xmlns:p14="http://schemas.microsoft.com/office/powerpoint/2010/main" val="4109879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7702" y="404664"/>
            <a:ext cx="7984818" cy="642942"/>
          </a:xfrm>
        </p:spPr>
        <p:txBody>
          <a:bodyPr/>
          <a:lstStyle/>
          <a:p>
            <a:r>
              <a:rPr lang="zh-CN" altLang="en-US" b="1" dirty="0" smtClean="0">
                <a:latin typeface="+mn-ea"/>
                <a:ea typeface="+mn-ea"/>
              </a:rPr>
              <a:t>支持主流接口</a:t>
            </a:r>
            <a:endParaRPr lang="zh-CN" altLang="en-US" b="1" dirty="0">
              <a:latin typeface="+mn-ea"/>
              <a:ea typeface="+mn-ea"/>
            </a:endParaRPr>
          </a:p>
        </p:txBody>
      </p:sp>
      <p:sp>
        <p:nvSpPr>
          <p:cNvPr id="4" name="圆角矩形 3"/>
          <p:cNvSpPr/>
          <p:nvPr/>
        </p:nvSpPr>
        <p:spPr bwMode="auto">
          <a:xfrm>
            <a:off x="251520" y="2996952"/>
            <a:ext cx="1711073" cy="1656184"/>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mn-ea"/>
                <a:ea typeface="+mn-ea"/>
              </a:rPr>
              <a:t>ProcessDB</a:t>
            </a:r>
            <a:r>
              <a:rPr kumimoji="0" lang="en-US" altLang="zh-CN" sz="2000" b="1" i="0" u="none" strike="noStrike" cap="none" normalizeH="0" baseline="0" dirty="0" smtClean="0">
                <a:ln>
                  <a:noFill/>
                </a:ln>
                <a:solidFill>
                  <a:schemeClr val="tx1"/>
                </a:solidFill>
                <a:effectLst/>
                <a:latin typeface="+mn-ea"/>
                <a:ea typeface="+mn-ea"/>
              </a:rPr>
              <a:t> </a:t>
            </a:r>
            <a:r>
              <a:rPr kumimoji="0" lang="en-US" altLang="zh-CN" sz="2000" b="1" i="0" u="none" strike="noStrike" cap="none" normalizeH="0" baseline="30000" dirty="0" smtClean="0">
                <a:ln>
                  <a:noFill/>
                </a:ln>
                <a:solidFill>
                  <a:schemeClr val="tx1"/>
                </a:solidFill>
                <a:effectLst/>
                <a:latin typeface="+mn-ea"/>
                <a:ea typeface="+mn-ea"/>
              </a:rPr>
              <a:t>TM</a:t>
            </a:r>
          </a:p>
          <a:p>
            <a:pPr marL="0" marR="0" indent="0" algn="ctr" defTabSz="914400" rtl="0" eaLnBrk="1" fontAlgn="base" latinLnBrk="1"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ea"/>
                <a:ea typeface="+mn-ea"/>
              </a:rPr>
              <a:t>实时数据库系统</a:t>
            </a:r>
          </a:p>
        </p:txBody>
      </p:sp>
      <p:cxnSp>
        <p:nvCxnSpPr>
          <p:cNvPr id="7" name="直接连接符 6"/>
          <p:cNvCxnSpPr>
            <a:stCxn id="4" idx="3"/>
          </p:cNvCxnSpPr>
          <p:nvPr/>
        </p:nvCxnSpPr>
        <p:spPr bwMode="auto">
          <a:xfrm>
            <a:off x="1962593" y="3825044"/>
            <a:ext cx="1827"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8" name="圆角矩形 7"/>
          <p:cNvSpPr/>
          <p:nvPr/>
        </p:nvSpPr>
        <p:spPr bwMode="auto">
          <a:xfrm>
            <a:off x="2483768" y="4293096"/>
            <a:ext cx="6120680" cy="2388232"/>
          </a:xfrm>
          <a:prstGeom prst="roundRect">
            <a:avLst/>
          </a:prstGeom>
          <a:solidFill>
            <a:srgbClr val="75CF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50000"/>
              </a:lnSpc>
              <a:buClr>
                <a:srgbClr val="0000FF"/>
              </a:buClr>
              <a:defRPr/>
            </a:pPr>
            <a:r>
              <a:rPr lang="zh-CN" altLang="en-US" sz="1800" b="1" dirty="0" smtClean="0">
                <a:solidFill>
                  <a:schemeClr val="bg1"/>
                </a:solidFill>
                <a:latin typeface="+mn-ea"/>
                <a:ea typeface="+mn-ea"/>
              </a:rPr>
              <a:t>多协议支持：</a:t>
            </a:r>
            <a:endParaRPr lang="en-US" altLang="zh-CN" sz="1800" b="1" dirty="0" smtClean="0">
              <a:solidFill>
                <a:schemeClr val="bg1"/>
              </a:solidFill>
              <a:latin typeface="+mn-ea"/>
              <a:ea typeface="+mn-ea"/>
            </a:endParaRPr>
          </a:p>
          <a:p>
            <a:pPr marL="285750" indent="-285750">
              <a:lnSpc>
                <a:spcPct val="150000"/>
              </a:lnSpc>
              <a:buClr>
                <a:srgbClr val="0000FF"/>
              </a:buClr>
              <a:buFont typeface="Arial" pitchFamily="34" charset="0"/>
              <a:buChar char="•"/>
              <a:defRPr/>
            </a:pPr>
            <a:r>
              <a:rPr lang="zh-CN" altLang="en-US" sz="1800" b="1" dirty="0" smtClean="0">
                <a:latin typeface="+mn-ea"/>
                <a:ea typeface="+mn-ea"/>
              </a:rPr>
              <a:t>标准</a:t>
            </a:r>
            <a:r>
              <a:rPr lang="en-US" altLang="zh-CN" sz="1800" b="1" dirty="0" smtClean="0">
                <a:latin typeface="+mn-ea"/>
                <a:ea typeface="+mn-ea"/>
              </a:rPr>
              <a:t>OPC(</a:t>
            </a:r>
            <a:r>
              <a:rPr lang="zh-CN" altLang="en-US" sz="1800" b="1" dirty="0" smtClean="0">
                <a:latin typeface="+mn-ea"/>
                <a:ea typeface="+mn-ea"/>
              </a:rPr>
              <a:t>用于</a:t>
            </a:r>
            <a:r>
              <a:rPr lang="zh-CN" altLang="en-US" sz="1800" b="1" dirty="0">
                <a:latin typeface="+mn-ea"/>
                <a:ea typeface="+mn-ea"/>
              </a:rPr>
              <a:t>过程控制的</a:t>
            </a:r>
            <a:r>
              <a:rPr lang="en-US" altLang="zh-CN" sz="1800" b="1" dirty="0">
                <a:latin typeface="+mn-ea"/>
                <a:ea typeface="+mn-ea"/>
              </a:rPr>
              <a:t>OLE</a:t>
            </a:r>
            <a:r>
              <a:rPr lang="en-US" altLang="zh-CN" sz="1800" b="1" dirty="0" smtClean="0">
                <a:latin typeface="+mn-ea"/>
                <a:ea typeface="+mn-ea"/>
              </a:rPr>
              <a:t>)</a:t>
            </a:r>
          </a:p>
          <a:p>
            <a:pPr marL="285750" indent="-285750">
              <a:lnSpc>
                <a:spcPct val="150000"/>
              </a:lnSpc>
              <a:buClr>
                <a:srgbClr val="0000FF"/>
              </a:buClr>
              <a:buFont typeface="Arial" pitchFamily="34" charset="0"/>
              <a:buChar char="•"/>
              <a:defRPr/>
            </a:pPr>
            <a:r>
              <a:rPr lang="en-US" altLang="zh-CN" sz="1800" b="1" dirty="0" smtClean="0">
                <a:latin typeface="+mn-ea"/>
                <a:ea typeface="+mn-ea"/>
              </a:rPr>
              <a:t>DDE( </a:t>
            </a:r>
            <a:r>
              <a:rPr lang="zh-CN" altLang="en-US" sz="1800" b="1" dirty="0">
                <a:latin typeface="+mn-ea"/>
                <a:ea typeface="+mn-ea"/>
              </a:rPr>
              <a:t>动态数据交换</a:t>
            </a:r>
            <a:r>
              <a:rPr lang="en-US" altLang="zh-CN" sz="1800" b="1" dirty="0">
                <a:latin typeface="+mn-ea"/>
                <a:ea typeface="+mn-ea"/>
              </a:rPr>
              <a:t>) </a:t>
            </a:r>
          </a:p>
          <a:p>
            <a:pPr marL="285750" indent="-285750">
              <a:lnSpc>
                <a:spcPct val="150000"/>
              </a:lnSpc>
              <a:buClr>
                <a:srgbClr val="0000FF"/>
              </a:buClr>
              <a:buFont typeface="Arial" pitchFamily="34" charset="0"/>
              <a:buChar char="•"/>
              <a:defRPr/>
            </a:pPr>
            <a:r>
              <a:rPr lang="en-US" altLang="zh-CN" sz="1800" b="1" dirty="0" smtClean="0">
                <a:latin typeface="+mn-ea"/>
                <a:ea typeface="+mn-ea"/>
              </a:rPr>
              <a:t>Modbus</a:t>
            </a:r>
            <a:r>
              <a:rPr lang="zh-CN" altLang="en-US" sz="1800" b="1" dirty="0" smtClean="0">
                <a:latin typeface="+mn-ea"/>
                <a:ea typeface="+mn-ea"/>
              </a:rPr>
              <a:t>，</a:t>
            </a:r>
            <a:r>
              <a:rPr lang="en-US" altLang="zh-CN" sz="1800" b="1" dirty="0" smtClean="0">
                <a:latin typeface="+mn-ea"/>
                <a:ea typeface="+mn-ea"/>
              </a:rPr>
              <a:t>101</a:t>
            </a:r>
            <a:r>
              <a:rPr lang="zh-CN" altLang="en-US" sz="1800" b="1" dirty="0" smtClean="0">
                <a:latin typeface="+mn-ea"/>
                <a:ea typeface="+mn-ea"/>
              </a:rPr>
              <a:t>，</a:t>
            </a:r>
            <a:r>
              <a:rPr lang="en-US" altLang="zh-CN" sz="1800" b="1" dirty="0" smtClean="0">
                <a:latin typeface="+mn-ea"/>
                <a:ea typeface="+mn-ea"/>
              </a:rPr>
              <a:t>103</a:t>
            </a:r>
            <a:r>
              <a:rPr lang="zh-CN" altLang="en-US" sz="1800" b="1" dirty="0" smtClean="0">
                <a:latin typeface="+mn-ea"/>
                <a:ea typeface="+mn-ea"/>
              </a:rPr>
              <a:t>，</a:t>
            </a:r>
            <a:r>
              <a:rPr lang="en-US" altLang="zh-CN" sz="1800" b="1" smtClean="0">
                <a:latin typeface="+mn-ea"/>
                <a:ea typeface="+mn-ea"/>
              </a:rPr>
              <a:t>104</a:t>
            </a:r>
            <a:r>
              <a:rPr lang="zh-CN" altLang="en-US" sz="1800" b="1" smtClean="0">
                <a:latin typeface="+mn-ea"/>
                <a:ea typeface="+mn-ea"/>
              </a:rPr>
              <a:t>规约</a:t>
            </a:r>
            <a:r>
              <a:rPr lang="zh-CN" altLang="en-US" sz="1800" b="1" dirty="0" smtClean="0">
                <a:latin typeface="+mn-ea"/>
                <a:ea typeface="+mn-ea"/>
              </a:rPr>
              <a:t>，</a:t>
            </a:r>
            <a:r>
              <a:rPr lang="en-US" altLang="zh-CN" sz="1800" b="1" dirty="0" smtClean="0">
                <a:latin typeface="+mn-ea"/>
                <a:ea typeface="+mn-ea"/>
              </a:rPr>
              <a:t>61850</a:t>
            </a:r>
            <a:r>
              <a:rPr lang="zh-CN" altLang="en-US" sz="1800" b="1" dirty="0" smtClean="0">
                <a:latin typeface="+mn-ea"/>
                <a:ea typeface="+mn-ea"/>
              </a:rPr>
              <a:t>标准</a:t>
            </a:r>
            <a:endParaRPr lang="en-US" altLang="zh-CN" sz="1800" b="1" dirty="0" smtClean="0">
              <a:latin typeface="+mn-ea"/>
              <a:ea typeface="+mn-ea"/>
            </a:endParaRPr>
          </a:p>
          <a:p>
            <a:pPr marL="285750" indent="-285750">
              <a:lnSpc>
                <a:spcPct val="150000"/>
              </a:lnSpc>
              <a:buClr>
                <a:srgbClr val="0000FF"/>
              </a:buClr>
              <a:buFont typeface="Arial" pitchFamily="34" charset="0"/>
              <a:buChar char="•"/>
              <a:defRPr/>
            </a:pPr>
            <a:r>
              <a:rPr lang="zh-CN" altLang="en-US" sz="1800" b="1" dirty="0">
                <a:latin typeface="+mn-ea"/>
                <a:ea typeface="+mn-ea"/>
              </a:rPr>
              <a:t>可定制各种设备专用协议及第三方系统</a:t>
            </a:r>
            <a:r>
              <a:rPr lang="zh-CN" altLang="en-US" sz="1800" b="1" dirty="0" smtClean="0">
                <a:latin typeface="+mn-ea"/>
                <a:ea typeface="+mn-ea"/>
              </a:rPr>
              <a:t>接口</a:t>
            </a:r>
            <a:endParaRPr lang="en-US" altLang="zh-CN" sz="1800" b="1" dirty="0" smtClean="0">
              <a:latin typeface="+mn-ea"/>
              <a:ea typeface="+mn-ea"/>
            </a:endParaRPr>
          </a:p>
          <a:p>
            <a:pPr marL="285750" indent="-285750">
              <a:lnSpc>
                <a:spcPct val="150000"/>
              </a:lnSpc>
              <a:buClr>
                <a:srgbClr val="0000FF"/>
              </a:buClr>
              <a:buFont typeface="Arial" pitchFamily="34" charset="0"/>
              <a:buChar char="•"/>
              <a:defRPr/>
            </a:pPr>
            <a:endParaRPr lang="en-US" altLang="zh-CN" sz="1800" b="1" dirty="0">
              <a:latin typeface="+mn-ea"/>
              <a:ea typeface="+mn-ea"/>
            </a:endParaRPr>
          </a:p>
        </p:txBody>
      </p:sp>
      <p:sp>
        <p:nvSpPr>
          <p:cNvPr id="11" name="圆角矩形 10"/>
          <p:cNvSpPr/>
          <p:nvPr/>
        </p:nvSpPr>
        <p:spPr bwMode="auto">
          <a:xfrm>
            <a:off x="2500634" y="1196752"/>
            <a:ext cx="6103814" cy="1728192"/>
          </a:xfrm>
          <a:prstGeom prst="roundRect">
            <a:avLst/>
          </a:prstGeom>
          <a:solidFill>
            <a:srgbClr val="75CF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50000"/>
              </a:lnSpc>
              <a:buClr>
                <a:srgbClr val="0000FF"/>
              </a:buClr>
            </a:pPr>
            <a:r>
              <a:rPr lang="zh-CN" altLang="en-US" sz="1800" b="1" dirty="0">
                <a:solidFill>
                  <a:schemeClr val="bg1"/>
                </a:solidFill>
                <a:latin typeface="+mn-ea"/>
                <a:ea typeface="+mn-ea"/>
              </a:rPr>
              <a:t>多</a:t>
            </a:r>
            <a:r>
              <a:rPr lang="zh-CN" altLang="en-US" sz="1800" b="1" dirty="0" smtClean="0">
                <a:solidFill>
                  <a:schemeClr val="bg1"/>
                </a:solidFill>
                <a:latin typeface="+mn-ea"/>
                <a:ea typeface="+mn-ea"/>
              </a:rPr>
              <a:t>设备类型：</a:t>
            </a:r>
            <a:endParaRPr lang="en-US" altLang="zh-CN" sz="1800" b="1" dirty="0" smtClean="0">
              <a:solidFill>
                <a:schemeClr val="bg1"/>
              </a:solidFill>
              <a:latin typeface="+mn-ea"/>
              <a:ea typeface="+mn-ea"/>
            </a:endParaRPr>
          </a:p>
          <a:p>
            <a:pPr marL="285750" indent="-285750">
              <a:lnSpc>
                <a:spcPct val="150000"/>
              </a:lnSpc>
              <a:buClr>
                <a:srgbClr val="0000FF"/>
              </a:buClr>
              <a:buFont typeface="Arial" pitchFamily="34" charset="0"/>
              <a:buChar char="•"/>
            </a:pPr>
            <a:r>
              <a:rPr lang="en-US" altLang="zh-CN" sz="1800" b="1" dirty="0" smtClean="0">
                <a:latin typeface="+mn-ea"/>
                <a:ea typeface="+mn-ea"/>
              </a:rPr>
              <a:t>DCS</a:t>
            </a:r>
            <a:r>
              <a:rPr lang="zh-CN" altLang="en-US" sz="1800" b="1" dirty="0" smtClean="0">
                <a:latin typeface="+mn-ea"/>
                <a:ea typeface="+mn-ea"/>
              </a:rPr>
              <a:t>：爱默生、西屋、三菱、新华，和利时、中控 </a:t>
            </a:r>
            <a:r>
              <a:rPr lang="en-US" altLang="zh-CN" sz="1800" b="1" dirty="0" smtClean="0">
                <a:latin typeface="+mn-ea"/>
                <a:ea typeface="+mn-ea"/>
              </a:rPr>
              <a:t>etc.</a:t>
            </a:r>
          </a:p>
          <a:p>
            <a:pPr marL="285750" indent="-285750">
              <a:lnSpc>
                <a:spcPct val="150000"/>
              </a:lnSpc>
              <a:buClr>
                <a:srgbClr val="0000FF"/>
              </a:buClr>
              <a:buFont typeface="Arial" pitchFamily="34" charset="0"/>
              <a:buChar char="•"/>
            </a:pPr>
            <a:r>
              <a:rPr lang="zh-CN" altLang="en-US" sz="1800" b="1" dirty="0" smtClean="0">
                <a:latin typeface="+mn-ea"/>
                <a:ea typeface="+mn-ea"/>
              </a:rPr>
              <a:t> </a:t>
            </a:r>
            <a:r>
              <a:rPr lang="en-US" altLang="zh-CN" sz="1600" b="1" dirty="0" smtClean="0">
                <a:latin typeface="+mn-ea"/>
                <a:ea typeface="+mn-ea"/>
              </a:rPr>
              <a:t>PLC</a:t>
            </a:r>
            <a:r>
              <a:rPr lang="zh-CN" altLang="en-US" sz="1600" b="1" dirty="0" smtClean="0">
                <a:latin typeface="+mn-ea"/>
                <a:ea typeface="+mn-ea"/>
              </a:rPr>
              <a:t>系列</a:t>
            </a:r>
            <a:r>
              <a:rPr lang="zh-CN" altLang="en-US" sz="1600" b="1" dirty="0">
                <a:latin typeface="+mn-ea"/>
                <a:ea typeface="+mn-ea"/>
              </a:rPr>
              <a:t>：西门子、</a:t>
            </a:r>
            <a:r>
              <a:rPr lang="zh-CN" altLang="en-US" sz="1600" b="1" dirty="0" smtClean="0">
                <a:latin typeface="+mn-ea"/>
                <a:ea typeface="+mn-ea"/>
              </a:rPr>
              <a:t>三菱、欧姆龙、</a:t>
            </a:r>
            <a:r>
              <a:rPr lang="en-US" altLang="zh-CN" sz="1600" b="1" dirty="0" smtClean="0">
                <a:latin typeface="+mn-ea"/>
                <a:ea typeface="+mn-ea"/>
              </a:rPr>
              <a:t>GE</a:t>
            </a:r>
            <a:r>
              <a:rPr lang="zh-CN" altLang="en-US" sz="1600" b="1" dirty="0" smtClean="0">
                <a:latin typeface="+mn-ea"/>
                <a:ea typeface="+mn-ea"/>
              </a:rPr>
              <a:t>、施耐德、</a:t>
            </a:r>
            <a:r>
              <a:rPr lang="en-US" altLang="zh-CN" sz="1600" b="1" dirty="0" smtClean="0">
                <a:latin typeface="+mn-ea"/>
                <a:ea typeface="+mn-ea"/>
              </a:rPr>
              <a:t>AB</a:t>
            </a:r>
            <a:r>
              <a:rPr lang="zh-CN" altLang="en-US" sz="1600" b="1" dirty="0" smtClean="0">
                <a:latin typeface="+mn-ea"/>
                <a:ea typeface="+mn-ea"/>
              </a:rPr>
              <a:t> </a:t>
            </a:r>
            <a:r>
              <a:rPr lang="en-US" altLang="zh-CN" sz="1600" b="1" dirty="0">
                <a:latin typeface="+mn-ea"/>
                <a:ea typeface="+mn-ea"/>
              </a:rPr>
              <a:t>etc</a:t>
            </a:r>
            <a:r>
              <a:rPr lang="en-US" altLang="zh-CN" sz="1600" b="1" dirty="0" smtClean="0">
                <a:latin typeface="+mn-ea"/>
                <a:ea typeface="+mn-ea"/>
              </a:rPr>
              <a:t>.</a:t>
            </a:r>
          </a:p>
          <a:p>
            <a:pPr marL="285750" indent="-285750">
              <a:lnSpc>
                <a:spcPct val="150000"/>
              </a:lnSpc>
              <a:buClr>
                <a:srgbClr val="0000FF"/>
              </a:buClr>
              <a:buFont typeface="Arial" pitchFamily="34" charset="0"/>
              <a:buChar char="•"/>
            </a:pPr>
            <a:r>
              <a:rPr lang="zh-CN" altLang="en-US" sz="1800" b="1" dirty="0" smtClean="0">
                <a:latin typeface="+mn-ea"/>
                <a:ea typeface="+mn-ea"/>
              </a:rPr>
              <a:t> 智能</a:t>
            </a:r>
            <a:r>
              <a:rPr lang="zh-CN" altLang="en-US" sz="1800" b="1" dirty="0">
                <a:latin typeface="+mn-ea"/>
                <a:ea typeface="+mn-ea"/>
              </a:rPr>
              <a:t>数字设备：横河、</a:t>
            </a:r>
            <a:r>
              <a:rPr lang="en-US" altLang="zh-CN" sz="1800" b="1" dirty="0">
                <a:latin typeface="+mn-ea"/>
                <a:ea typeface="+mn-ea"/>
              </a:rPr>
              <a:t>Agilent NI etc.</a:t>
            </a:r>
            <a:endParaRPr lang="zh-CN" altLang="en-US" sz="1800" b="1" dirty="0">
              <a:latin typeface="+mn-ea"/>
              <a:ea typeface="+mn-ea"/>
            </a:endParaRPr>
          </a:p>
          <a:p>
            <a:pPr>
              <a:lnSpc>
                <a:spcPct val="150000"/>
              </a:lnSpc>
              <a:buClr>
                <a:srgbClr val="0000FF"/>
              </a:buClr>
            </a:pPr>
            <a:endParaRPr lang="en-US" altLang="zh-CN" sz="1800" b="1" dirty="0">
              <a:latin typeface="+mn-ea"/>
              <a:ea typeface="+mn-ea"/>
            </a:endParaRPr>
          </a:p>
          <a:p>
            <a:pPr>
              <a:lnSpc>
                <a:spcPct val="150000"/>
              </a:lnSpc>
              <a:buClr>
                <a:srgbClr val="0000FF"/>
              </a:buClr>
            </a:pPr>
            <a:endParaRPr lang="en-US" altLang="zh-CN" sz="1800" b="1" dirty="0" smtClean="0">
              <a:latin typeface="+mn-ea"/>
              <a:ea typeface="+mn-ea"/>
            </a:endParaRPr>
          </a:p>
          <a:p>
            <a:pPr>
              <a:lnSpc>
                <a:spcPct val="150000"/>
              </a:lnSpc>
              <a:buClr>
                <a:srgbClr val="0000FF"/>
              </a:buClr>
            </a:pPr>
            <a:endParaRPr lang="en-US" altLang="zh-CN" sz="1800" b="1" dirty="0">
              <a:latin typeface="+mn-ea"/>
              <a:ea typeface="+mn-ea"/>
            </a:endParaRPr>
          </a:p>
        </p:txBody>
      </p:sp>
      <p:sp>
        <p:nvSpPr>
          <p:cNvPr id="14" name="圆角矩形 13"/>
          <p:cNvSpPr/>
          <p:nvPr/>
        </p:nvSpPr>
        <p:spPr bwMode="auto">
          <a:xfrm>
            <a:off x="2483768" y="3068960"/>
            <a:ext cx="6120680" cy="1094196"/>
          </a:xfrm>
          <a:prstGeom prst="roundRect">
            <a:avLst/>
          </a:prstGeom>
          <a:solidFill>
            <a:srgbClr val="33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50000"/>
              </a:lnSpc>
              <a:buClr>
                <a:srgbClr val="0000FF"/>
              </a:buClr>
              <a:defRPr/>
            </a:pPr>
            <a:r>
              <a:rPr lang="zh-CN" altLang="en-US" sz="2000" b="1" dirty="0">
                <a:latin typeface="+mn-ea"/>
                <a:ea typeface="+mn-ea"/>
              </a:rPr>
              <a:t> </a:t>
            </a:r>
            <a:r>
              <a:rPr lang="zh-CN" altLang="en-US" sz="1800" b="1" dirty="0" smtClean="0">
                <a:solidFill>
                  <a:schemeClr val="bg1"/>
                </a:solidFill>
                <a:latin typeface="+mn-ea"/>
                <a:ea typeface="+mn-ea"/>
              </a:rPr>
              <a:t>多连接类型：</a:t>
            </a:r>
            <a:endParaRPr lang="en-US" altLang="zh-CN" sz="1800" b="1" dirty="0" smtClean="0">
              <a:solidFill>
                <a:schemeClr val="bg1"/>
              </a:solidFill>
              <a:latin typeface="+mn-ea"/>
              <a:ea typeface="+mn-ea"/>
            </a:endParaRPr>
          </a:p>
          <a:p>
            <a:pPr marL="285750" indent="-285750">
              <a:lnSpc>
                <a:spcPct val="150000"/>
              </a:lnSpc>
              <a:buClr>
                <a:srgbClr val="0000FF"/>
              </a:buClr>
              <a:buFont typeface="Arial" pitchFamily="34" charset="0"/>
              <a:buChar char="•"/>
              <a:defRPr/>
            </a:pPr>
            <a:r>
              <a:rPr lang="en-US" altLang="zh-CN" sz="1800" b="1" dirty="0" err="1" smtClean="0">
                <a:latin typeface="+mn-ea"/>
                <a:ea typeface="+mn-ea"/>
              </a:rPr>
              <a:t>Profibus</a:t>
            </a:r>
            <a:r>
              <a:rPr lang="en-US" altLang="zh-CN" sz="1800" b="1" dirty="0" smtClean="0">
                <a:latin typeface="+mn-ea"/>
                <a:ea typeface="+mn-ea"/>
              </a:rPr>
              <a:t>/</a:t>
            </a:r>
            <a:r>
              <a:rPr lang="en-US" altLang="zh-CN" sz="1800" b="1" dirty="0" err="1" smtClean="0">
                <a:latin typeface="+mn-ea"/>
                <a:ea typeface="+mn-ea"/>
              </a:rPr>
              <a:t>CANBus</a:t>
            </a:r>
            <a:r>
              <a:rPr lang="en-US" altLang="zh-CN" sz="1800" b="1" dirty="0" smtClean="0">
                <a:latin typeface="+mn-ea"/>
                <a:ea typeface="+mn-ea"/>
              </a:rPr>
              <a:t>/RS232/485/Ethernet etc.</a:t>
            </a:r>
            <a:endParaRPr lang="en-US" altLang="zh-CN" sz="1800" b="1" dirty="0">
              <a:latin typeface="+mn-ea"/>
              <a:ea typeface="+mn-ea"/>
            </a:endParaRPr>
          </a:p>
        </p:txBody>
      </p:sp>
      <p:cxnSp>
        <p:nvCxnSpPr>
          <p:cNvPr id="19" name="直接连接符 18"/>
          <p:cNvCxnSpPr/>
          <p:nvPr/>
        </p:nvCxnSpPr>
        <p:spPr bwMode="auto">
          <a:xfrm flipH="1">
            <a:off x="2267150" y="2132856"/>
            <a:ext cx="214112"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21" name="直接连接符 20"/>
          <p:cNvCxnSpPr/>
          <p:nvPr/>
        </p:nvCxnSpPr>
        <p:spPr bwMode="auto">
          <a:xfrm flipH="1">
            <a:off x="2267150" y="3573016"/>
            <a:ext cx="214112"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23" name="直接连接符 22"/>
          <p:cNvCxnSpPr/>
          <p:nvPr/>
        </p:nvCxnSpPr>
        <p:spPr bwMode="auto">
          <a:xfrm flipH="1">
            <a:off x="2267150" y="5580884"/>
            <a:ext cx="214112"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a:off x="1962593" y="3825044"/>
            <a:ext cx="181227"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5" name="圆角矩形 4"/>
          <p:cNvSpPr/>
          <p:nvPr/>
        </p:nvSpPr>
        <p:spPr bwMode="auto">
          <a:xfrm>
            <a:off x="2124408" y="1196752"/>
            <a:ext cx="142742" cy="5517232"/>
          </a:xfrm>
          <a:prstGeom prst="roundRect">
            <a:avLst/>
          </a:prstGeom>
          <a:solidFill>
            <a:srgbClr val="3EB2F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mn-ea"/>
              <a:ea typeface="+mn-ea"/>
            </a:endParaRPr>
          </a:p>
        </p:txBody>
      </p:sp>
    </p:spTree>
    <p:extLst>
      <p:ext uri="{BB962C8B-B14F-4D97-AF65-F5344CB8AC3E}">
        <p14:creationId xmlns:p14="http://schemas.microsoft.com/office/powerpoint/2010/main" val="1385613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7702" y="404664"/>
            <a:ext cx="7876298" cy="642942"/>
          </a:xfrm>
        </p:spPr>
        <p:txBody>
          <a:bodyPr/>
          <a:lstStyle/>
          <a:p>
            <a:r>
              <a:rPr lang="zh-CN" altLang="en-US" b="1" dirty="0" smtClean="0">
                <a:latin typeface="+mn-ea"/>
                <a:ea typeface="+mn-ea"/>
              </a:rPr>
              <a:t>全界面操作</a:t>
            </a:r>
            <a:endParaRPr lang="zh-CN" altLang="en-US" b="1" dirty="0">
              <a:latin typeface="+mn-ea"/>
              <a:ea typeface="+mn-ea"/>
            </a:endParaRPr>
          </a:p>
        </p:txBody>
      </p:sp>
      <p:sp>
        <p:nvSpPr>
          <p:cNvPr id="4" name="圆角矩形 3"/>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a:solidFill>
                  <a:schemeClr val="bg1"/>
                </a:solidFill>
                <a:latin typeface="+mn-ea"/>
              </a:rPr>
              <a:t>所</a:t>
            </a:r>
            <a:r>
              <a:rPr lang="zh-CN" altLang="en-US" sz="2000" b="1" dirty="0" smtClean="0">
                <a:solidFill>
                  <a:schemeClr val="bg1"/>
                </a:solidFill>
                <a:latin typeface="+mn-ea"/>
              </a:rPr>
              <a:t>见即所得，容易编辑，容易调试</a:t>
            </a:r>
            <a:endParaRPr lang="en-US" altLang="zh-CN" sz="2000" b="1" dirty="0">
              <a:solidFill>
                <a:schemeClr val="bg1"/>
              </a:solidFill>
              <a:latin typeface="+mn-ea"/>
              <a:ea typeface="+mn-ea"/>
            </a:endParaRPr>
          </a:p>
        </p:txBody>
      </p:sp>
      <p:pic>
        <p:nvPicPr>
          <p:cNvPr id="5" name="图片 4"/>
          <p:cNvPicPr>
            <a:picLocks noChangeAspect="1"/>
          </p:cNvPicPr>
          <p:nvPr/>
        </p:nvPicPr>
        <p:blipFill>
          <a:blip r:embed="rId2"/>
          <a:stretch>
            <a:fillRect/>
          </a:stretch>
        </p:blipFill>
        <p:spPr>
          <a:xfrm>
            <a:off x="0" y="1022853"/>
            <a:ext cx="9144000" cy="4812294"/>
          </a:xfrm>
          <a:prstGeom prst="rect">
            <a:avLst/>
          </a:prstGeom>
        </p:spPr>
      </p:pic>
    </p:spTree>
    <p:extLst>
      <p:ext uri="{BB962C8B-B14F-4D97-AF65-F5344CB8AC3E}">
        <p14:creationId xmlns:p14="http://schemas.microsoft.com/office/powerpoint/2010/main" val="2775308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a:latin typeface="+mn-ea"/>
                <a:ea typeface="+mn-ea"/>
              </a:rPr>
              <a:t>1</a:t>
            </a:r>
            <a:r>
              <a:rPr lang="zh-CN" altLang="en-US" b="1" dirty="0" smtClean="0">
                <a:latin typeface="+mn-ea"/>
                <a:ea typeface="+mn-ea"/>
              </a:rPr>
              <a:t>）</a:t>
            </a:r>
            <a:endParaRPr lang="zh-CN" altLang="en-US" b="1" dirty="0">
              <a:latin typeface="+mn-ea"/>
              <a:ea typeface="+mn-ea"/>
            </a:endParaRPr>
          </a:p>
        </p:txBody>
      </p:sp>
      <p:sp>
        <p:nvSpPr>
          <p:cNvPr id="6" name="Rectangle 3"/>
          <p:cNvSpPr txBox="1">
            <a:spLocks noChangeArrowheads="1"/>
          </p:cNvSpPr>
          <p:nvPr/>
        </p:nvSpPr>
        <p:spPr bwMode="auto">
          <a:xfrm>
            <a:off x="457200" y="1484785"/>
            <a:ext cx="8229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fontAlgn="t" latinLnBrk="0" hangingPunct="1"/>
            <a:r>
              <a:rPr lang="zh-CN" altLang="zh-CN" b="1" dirty="0"/>
              <a:t>支持网关中使用嵌入式</a:t>
            </a:r>
            <a:r>
              <a:rPr lang="en-US" altLang="zh-CN" b="1" dirty="0" err="1"/>
              <a:t>ProcessDB</a:t>
            </a:r>
            <a:r>
              <a:rPr lang="zh-CN" altLang="zh-CN" b="1" dirty="0"/>
              <a:t>和独立</a:t>
            </a:r>
            <a:r>
              <a:rPr lang="en-US" altLang="zh-CN" b="1" dirty="0" err="1"/>
              <a:t>ProcessDB</a:t>
            </a:r>
            <a:r>
              <a:rPr lang="zh-CN" altLang="zh-CN" b="1" dirty="0"/>
              <a:t>进行缓存</a:t>
            </a:r>
            <a:endParaRPr lang="zh-CN" altLang="zh-CN" dirty="0"/>
          </a:p>
          <a:p>
            <a:pPr eaLnBrk="1" fontAlgn="t" latinLnBrk="0" hangingPunct="1"/>
            <a:r>
              <a:rPr lang="zh-CN" altLang="zh-CN" b="1" dirty="0"/>
              <a:t>用窗口配置</a:t>
            </a:r>
            <a:r>
              <a:rPr lang="zh-CN" altLang="zh-CN" b="1" dirty="0" smtClean="0"/>
              <a:t>调试</a:t>
            </a:r>
            <a:r>
              <a:rPr lang="en-US" altLang="zh-CN" b="1" dirty="0" smtClean="0"/>
              <a:t>,</a:t>
            </a:r>
            <a:r>
              <a:rPr lang="zh-CN" altLang="zh-CN" b="1" dirty="0" smtClean="0"/>
              <a:t>以</a:t>
            </a:r>
            <a:r>
              <a:rPr lang="zh-CN" altLang="zh-CN" b="1" dirty="0"/>
              <a:t>服务方式运行</a:t>
            </a:r>
            <a:r>
              <a:rPr lang="en-US" altLang="zh-CN" b="1" dirty="0"/>
              <a:t>(</a:t>
            </a:r>
            <a:r>
              <a:rPr lang="zh-CN" altLang="zh-CN" b="1" dirty="0"/>
              <a:t>窗口方式运行也行</a:t>
            </a:r>
            <a:r>
              <a:rPr lang="en-US" altLang="zh-CN" b="1" dirty="0"/>
              <a:t>)</a:t>
            </a:r>
            <a:endParaRPr lang="zh-CN" altLang="zh-CN" dirty="0"/>
          </a:p>
          <a:p>
            <a:pPr eaLnBrk="1" fontAlgn="t" latinLnBrk="0" hangingPunct="1"/>
            <a:r>
              <a:rPr lang="zh-CN" altLang="zh-CN" b="1" dirty="0"/>
              <a:t>支持配置导入导出</a:t>
            </a:r>
            <a:endParaRPr lang="zh-CN" altLang="zh-CN" dirty="0"/>
          </a:p>
          <a:p>
            <a:pPr eaLnBrk="1" fontAlgn="t" latinLnBrk="0" hangingPunct="1"/>
            <a:r>
              <a:rPr lang="zh-CN" altLang="zh-CN" b="1" dirty="0"/>
              <a:t>支持配置信息可以和</a:t>
            </a:r>
            <a:r>
              <a:rPr lang="en-US" altLang="zh-CN" b="1" dirty="0" err="1"/>
              <a:t>ProcessDB</a:t>
            </a:r>
            <a:r>
              <a:rPr lang="zh-CN" altLang="zh-CN" b="1" dirty="0"/>
              <a:t>服务器上行和下行同步</a:t>
            </a:r>
            <a:endParaRPr lang="zh-CN" altLang="zh-CN" dirty="0"/>
          </a:p>
          <a:p>
            <a:pPr eaLnBrk="1" fontAlgn="t" latinLnBrk="0" hangingPunct="1"/>
            <a:r>
              <a:rPr lang="zh-CN" altLang="zh-CN" b="1" dirty="0"/>
              <a:t>支持断链</a:t>
            </a:r>
            <a:r>
              <a:rPr lang="zh-CN" altLang="zh-CN" b="1" dirty="0" smtClean="0"/>
              <a:t>缓存</a:t>
            </a:r>
            <a:r>
              <a:rPr lang="en-US" altLang="zh-CN" b="1" dirty="0" smtClean="0"/>
              <a:t>,</a:t>
            </a:r>
            <a:r>
              <a:rPr lang="zh-CN" altLang="zh-CN" b="1" dirty="0" smtClean="0"/>
              <a:t>建</a:t>
            </a:r>
            <a:r>
              <a:rPr lang="zh-CN" altLang="zh-CN" b="1" dirty="0"/>
              <a:t>链补</a:t>
            </a:r>
            <a:r>
              <a:rPr lang="zh-CN" altLang="zh-CN" b="1" dirty="0" smtClean="0"/>
              <a:t>传</a:t>
            </a:r>
            <a:r>
              <a:rPr lang="en-US" altLang="zh-CN" b="1" dirty="0" smtClean="0"/>
              <a:t>,</a:t>
            </a:r>
            <a:r>
              <a:rPr lang="zh-CN" altLang="zh-CN" b="1" dirty="0" smtClean="0"/>
              <a:t>和</a:t>
            </a:r>
            <a:r>
              <a:rPr lang="en-US" altLang="zh-CN" b="1" dirty="0" err="1"/>
              <a:t>ProcessDB</a:t>
            </a:r>
            <a:r>
              <a:rPr lang="zh-CN" altLang="zh-CN" b="1" dirty="0"/>
              <a:t>结合保证数据的完整性</a:t>
            </a:r>
            <a:endParaRPr lang="zh-CN" altLang="zh-CN" dirty="0"/>
          </a:p>
          <a:p>
            <a:pPr eaLnBrk="1" fontAlgn="t" latinLnBrk="0" hangingPunct="1"/>
            <a:r>
              <a:rPr lang="zh-CN" altLang="zh-CN" b="1" dirty="0"/>
              <a:t>支持双目标数据库和单个通道分别配置目标数据库</a:t>
            </a:r>
            <a:endParaRPr lang="zh-CN" altLang="zh-CN" dirty="0"/>
          </a:p>
          <a:p>
            <a:pPr eaLnBrk="1" fontAlgn="t" latinLnBrk="0" hangingPunct="1"/>
            <a:r>
              <a:rPr lang="zh-CN" altLang="zh-CN" b="1" dirty="0"/>
              <a:t>支持</a:t>
            </a:r>
            <a:r>
              <a:rPr lang="en-US" altLang="zh-CN" b="1" dirty="0" err="1"/>
              <a:t>udp</a:t>
            </a:r>
            <a:r>
              <a:rPr lang="en-US" altLang="zh-CN" b="1" dirty="0"/>
              <a:t>/</a:t>
            </a:r>
            <a:r>
              <a:rPr lang="en-US" altLang="zh-CN" b="1" dirty="0" err="1"/>
              <a:t>tcp</a:t>
            </a:r>
            <a:r>
              <a:rPr lang="zh-CN" altLang="zh-CN" b="1" dirty="0"/>
              <a:t>协议传送</a:t>
            </a:r>
            <a:endParaRPr lang="zh-CN" altLang="zh-CN" dirty="0"/>
          </a:p>
          <a:p>
            <a:pPr eaLnBrk="1" fontAlgn="t" latinLnBrk="0" hangingPunct="1"/>
            <a:r>
              <a:rPr lang="zh-CN" altLang="zh-CN" b="1" dirty="0"/>
              <a:t>支持多</a:t>
            </a:r>
            <a:r>
              <a:rPr lang="zh-CN" altLang="zh-CN" b="1" dirty="0" smtClean="0"/>
              <a:t>通道</a:t>
            </a:r>
            <a:r>
              <a:rPr lang="en-US" altLang="zh-CN" b="1" dirty="0" smtClean="0"/>
              <a:t>,</a:t>
            </a:r>
            <a:r>
              <a:rPr lang="zh-CN" altLang="zh-CN" b="1" dirty="0" smtClean="0"/>
              <a:t>多</a:t>
            </a:r>
            <a:r>
              <a:rPr lang="zh-CN" altLang="zh-CN" b="1" dirty="0"/>
              <a:t>设备同时运行</a:t>
            </a:r>
            <a:endParaRPr lang="zh-CN" altLang="zh-CN" dirty="0"/>
          </a:p>
          <a:p>
            <a:pPr eaLnBrk="1" fontAlgn="t" latinLnBrk="0" hangingPunct="1"/>
            <a:r>
              <a:rPr lang="zh-CN" altLang="zh-CN" b="1" dirty="0"/>
              <a:t>支持多协议同时运行</a:t>
            </a:r>
            <a:endParaRPr lang="zh-CN" altLang="zh-CN" dirty="0"/>
          </a:p>
          <a:p>
            <a:pPr eaLnBrk="1" fontAlgn="t" latinLnBrk="0" hangingPunct="1"/>
            <a:r>
              <a:rPr lang="zh-CN" altLang="zh-CN" b="1" dirty="0"/>
              <a:t>支持计算公式变换，支持死区</a:t>
            </a:r>
            <a:r>
              <a:rPr lang="zh-CN" altLang="zh-CN" b="1" dirty="0" smtClean="0"/>
              <a:t>压缩</a:t>
            </a:r>
            <a:endParaRPr lang="zh-CN" altLang="zh-CN" dirty="0"/>
          </a:p>
        </p:txBody>
      </p:sp>
    </p:spTree>
    <p:extLst>
      <p:ext uri="{BB962C8B-B14F-4D97-AF65-F5344CB8AC3E}">
        <p14:creationId xmlns:p14="http://schemas.microsoft.com/office/powerpoint/2010/main" val="40677605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smtClean="0">
                <a:latin typeface="+mn-ea"/>
                <a:ea typeface="+mn-ea"/>
              </a:rPr>
              <a:t>2</a:t>
            </a:r>
            <a:r>
              <a:rPr lang="zh-CN" altLang="en-US" b="1" dirty="0" smtClean="0">
                <a:latin typeface="+mn-ea"/>
                <a:ea typeface="+mn-ea"/>
              </a:rPr>
              <a:t>）</a:t>
            </a:r>
            <a:endParaRPr lang="zh-CN" altLang="en-US" b="1" dirty="0">
              <a:latin typeface="+mn-ea"/>
              <a:ea typeface="+mn-ea"/>
            </a:endParaRPr>
          </a:p>
        </p:txBody>
      </p:sp>
      <p:sp>
        <p:nvSpPr>
          <p:cNvPr id="6" name="Rectangle 3"/>
          <p:cNvSpPr txBox="1">
            <a:spLocks noChangeArrowheads="1"/>
          </p:cNvSpPr>
          <p:nvPr/>
        </p:nvSpPr>
        <p:spPr bwMode="auto">
          <a:xfrm>
            <a:off x="457200" y="1484785"/>
            <a:ext cx="8229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fontAlgn="t" latinLnBrk="0" hangingPunct="1"/>
            <a:r>
              <a:rPr lang="zh-CN" altLang="zh-CN" b="1" dirty="0" smtClean="0"/>
              <a:t>支持</a:t>
            </a:r>
            <a:r>
              <a:rPr lang="zh-CN" altLang="zh-CN" b="1" dirty="0"/>
              <a:t>实时数据系数变换</a:t>
            </a:r>
            <a:endParaRPr lang="zh-CN" altLang="zh-CN" dirty="0"/>
          </a:p>
          <a:p>
            <a:pPr eaLnBrk="1" fontAlgn="t" latinLnBrk="0" hangingPunct="1"/>
            <a:r>
              <a:rPr lang="zh-CN" altLang="zh-CN" b="1" dirty="0"/>
              <a:t>支持模拟数据协议</a:t>
            </a:r>
            <a:r>
              <a:rPr lang="en-US" altLang="zh-CN" b="1" dirty="0"/>
              <a:t>,</a:t>
            </a:r>
            <a:r>
              <a:rPr lang="en-US" altLang="zh-CN" b="1" dirty="0" err="1"/>
              <a:t>modbus</a:t>
            </a:r>
            <a:r>
              <a:rPr lang="en-US" altLang="zh-CN" b="1" dirty="0"/>
              <a:t>/</a:t>
            </a:r>
            <a:r>
              <a:rPr lang="en-US" altLang="zh-CN" b="1" dirty="0" err="1"/>
              <a:t>tcp</a:t>
            </a:r>
            <a:r>
              <a:rPr lang="zh-CN" altLang="zh-CN" b="1" dirty="0"/>
              <a:t>及串口</a:t>
            </a:r>
            <a:r>
              <a:rPr lang="en-US" altLang="zh-CN" b="1" dirty="0"/>
              <a:t>,</a:t>
            </a:r>
            <a:r>
              <a:rPr lang="en-US" altLang="zh-CN" b="1" dirty="0" err="1"/>
              <a:t>opc,processdb</a:t>
            </a:r>
            <a:r>
              <a:rPr lang="zh-CN" altLang="zh-CN" b="1" dirty="0"/>
              <a:t>等</a:t>
            </a:r>
            <a:endParaRPr lang="zh-CN" altLang="zh-CN" dirty="0"/>
          </a:p>
          <a:p>
            <a:pPr eaLnBrk="1" fontAlgn="t" latinLnBrk="0" hangingPunct="1"/>
            <a:r>
              <a:rPr lang="zh-CN" altLang="zh-CN" b="1" dirty="0"/>
              <a:t>支持采集网关相关运行状态数据上报</a:t>
            </a:r>
            <a:endParaRPr lang="zh-CN" altLang="zh-CN" dirty="0"/>
          </a:p>
          <a:p>
            <a:pPr eaLnBrk="1" fontAlgn="t" latinLnBrk="0" hangingPunct="1"/>
            <a:r>
              <a:rPr lang="zh-CN" altLang="zh-CN" b="1" dirty="0"/>
              <a:t>程序和配置可分离、分目录存储</a:t>
            </a:r>
            <a:endParaRPr lang="zh-CN" altLang="zh-CN" dirty="0"/>
          </a:p>
          <a:p>
            <a:pPr eaLnBrk="1" fontAlgn="t" latinLnBrk="0" hangingPunct="1"/>
            <a:r>
              <a:rPr lang="zh-CN" altLang="zh-CN" b="1" dirty="0"/>
              <a:t>配置实现加密功能</a:t>
            </a:r>
            <a:endParaRPr lang="zh-CN" altLang="zh-CN" dirty="0"/>
          </a:p>
          <a:p>
            <a:pPr eaLnBrk="1" fontAlgn="t" latinLnBrk="0" hangingPunct="1"/>
            <a:r>
              <a:rPr lang="zh-CN" altLang="zh-CN" b="1" dirty="0"/>
              <a:t>对网络不通的情况</a:t>
            </a:r>
            <a:r>
              <a:rPr lang="zh-CN" altLang="zh-CN" b="1" dirty="0" smtClean="0"/>
              <a:t>下</a:t>
            </a:r>
            <a:r>
              <a:rPr lang="en-US" altLang="zh-CN" b="1" dirty="0"/>
              <a:t>,</a:t>
            </a:r>
            <a:r>
              <a:rPr lang="zh-CN" altLang="zh-CN" b="1" dirty="0" smtClean="0"/>
              <a:t>支持</a:t>
            </a:r>
            <a:r>
              <a:rPr lang="zh-CN" altLang="zh-CN" b="1" dirty="0"/>
              <a:t>数据的离线</a:t>
            </a:r>
            <a:r>
              <a:rPr lang="zh-CN" altLang="zh-CN" b="1" dirty="0" smtClean="0"/>
              <a:t>导出</a:t>
            </a:r>
            <a:r>
              <a:rPr lang="en-US" altLang="zh-CN" b="1" dirty="0" smtClean="0"/>
              <a:t>,</a:t>
            </a:r>
            <a:r>
              <a:rPr lang="zh-CN" altLang="zh-CN" b="1" dirty="0" smtClean="0"/>
              <a:t>同时</a:t>
            </a:r>
            <a:r>
              <a:rPr lang="zh-CN" altLang="zh-CN" b="1" dirty="0"/>
              <a:t>允许在服务器实现离线数据导入</a:t>
            </a:r>
            <a:r>
              <a:rPr lang="zh-CN" altLang="zh-CN" b="1" dirty="0" smtClean="0"/>
              <a:t>功能</a:t>
            </a:r>
            <a:endParaRPr lang="en-US" altLang="zh-CN" b="1" dirty="0" smtClean="0"/>
          </a:p>
          <a:p>
            <a:pPr eaLnBrk="1" fontAlgn="t" latinLnBrk="0" hangingPunct="1"/>
            <a:r>
              <a:rPr lang="zh-CN" altLang="zh-CN" b="1" dirty="0" smtClean="0"/>
              <a:t>支持</a:t>
            </a:r>
            <a:r>
              <a:rPr lang="zh-CN" altLang="zh-CN" b="1" dirty="0"/>
              <a:t>自定义的数据</a:t>
            </a:r>
            <a:r>
              <a:rPr lang="zh-CN" altLang="zh-CN" b="1" dirty="0" smtClean="0"/>
              <a:t>存储位置</a:t>
            </a:r>
            <a:endParaRPr lang="zh-CN" altLang="zh-CN" dirty="0"/>
          </a:p>
        </p:txBody>
      </p:sp>
    </p:spTree>
    <p:extLst>
      <p:ext uri="{BB962C8B-B14F-4D97-AF65-F5344CB8AC3E}">
        <p14:creationId xmlns:p14="http://schemas.microsoft.com/office/powerpoint/2010/main" val="1091566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smtClean="0">
                <a:latin typeface="+mn-ea"/>
                <a:ea typeface="+mn-ea"/>
              </a:rPr>
              <a:t>3</a:t>
            </a:r>
            <a:r>
              <a:rPr lang="zh-CN" altLang="en-US" b="1" dirty="0" smtClean="0">
                <a:latin typeface="+mn-ea"/>
                <a:ea typeface="+mn-ea"/>
              </a:rPr>
              <a:t>）</a:t>
            </a:r>
            <a:endParaRPr lang="zh-CN" altLang="en-US" b="1" dirty="0">
              <a:latin typeface="+mn-ea"/>
              <a:ea typeface="+mn-ea"/>
            </a:endParaRPr>
          </a:p>
        </p:txBody>
      </p:sp>
      <p:sp>
        <p:nvSpPr>
          <p:cNvPr id="6" name="Rectangle 3"/>
          <p:cNvSpPr txBox="1">
            <a:spLocks noChangeArrowheads="1"/>
          </p:cNvSpPr>
          <p:nvPr/>
        </p:nvSpPr>
        <p:spPr bwMode="auto">
          <a:xfrm>
            <a:off x="457200" y="1484785"/>
            <a:ext cx="8229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fontAlgn="t" latinLnBrk="0" hangingPunct="1"/>
            <a:r>
              <a:rPr lang="zh-CN" altLang="zh-CN" b="1" dirty="0" smtClean="0"/>
              <a:t>为</a:t>
            </a:r>
            <a:r>
              <a:rPr lang="zh-CN" altLang="zh-CN" b="1" dirty="0"/>
              <a:t>防止系统安装电脑无法上网而无法传输</a:t>
            </a:r>
            <a:r>
              <a:rPr lang="zh-CN" altLang="zh-CN" b="1" dirty="0" smtClean="0"/>
              <a:t>情况</a:t>
            </a:r>
            <a:r>
              <a:rPr lang="en-US" altLang="zh-CN" b="1" dirty="0" smtClean="0"/>
              <a:t>,</a:t>
            </a:r>
            <a:r>
              <a:rPr lang="zh-CN" altLang="zh-CN" b="1" dirty="0" smtClean="0"/>
              <a:t>支持</a:t>
            </a:r>
            <a:r>
              <a:rPr lang="zh-CN" altLang="zh-CN" b="1" dirty="0"/>
              <a:t>代理上网功能</a:t>
            </a:r>
            <a:endParaRPr lang="zh-CN" altLang="zh-CN" dirty="0"/>
          </a:p>
          <a:p>
            <a:pPr eaLnBrk="1" fontAlgn="t" latinLnBrk="0" hangingPunct="1"/>
            <a:r>
              <a:rPr lang="zh-CN" altLang="zh-CN" b="1" dirty="0"/>
              <a:t>支持系统时间同步</a:t>
            </a:r>
            <a:endParaRPr lang="zh-CN" altLang="zh-CN" dirty="0"/>
          </a:p>
          <a:p>
            <a:pPr eaLnBrk="1" fontAlgn="t" latinLnBrk="0" hangingPunct="1"/>
            <a:r>
              <a:rPr lang="zh-CN" altLang="zh-CN" b="1" dirty="0"/>
              <a:t>系统自动升级</a:t>
            </a:r>
            <a:r>
              <a:rPr lang="zh-CN" altLang="zh-CN" b="1" dirty="0" smtClean="0"/>
              <a:t>功能</a:t>
            </a:r>
            <a:endParaRPr lang="en-US" altLang="zh-CN" b="1" dirty="0" smtClean="0"/>
          </a:p>
          <a:p>
            <a:pPr eaLnBrk="1" fontAlgn="t" latinLnBrk="0" hangingPunct="1"/>
            <a:r>
              <a:rPr lang="zh-CN" altLang="en-US" b="1" dirty="0" smtClean="0">
                <a:latin typeface="+mn-ea"/>
              </a:rPr>
              <a:t>配置版本管理</a:t>
            </a:r>
            <a:endParaRPr lang="en-US" altLang="zh-CN" dirty="0" smtClean="0">
              <a:latin typeface="+mn-ea"/>
            </a:endParaRPr>
          </a:p>
        </p:txBody>
      </p:sp>
    </p:spTree>
    <p:extLst>
      <p:ext uri="{BB962C8B-B14F-4D97-AF65-F5344CB8AC3E}">
        <p14:creationId xmlns:p14="http://schemas.microsoft.com/office/powerpoint/2010/main" val="36811972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第三部分   实时数据库</a:t>
            </a:r>
            <a:endParaRPr lang="zh-CN" altLang="en-US" b="1" dirty="0">
              <a:latin typeface="+mn-ea"/>
              <a:ea typeface="+mn-ea"/>
            </a:endParaRPr>
          </a:p>
        </p:txBody>
      </p:sp>
      <p:sp>
        <p:nvSpPr>
          <p:cNvPr id="9" name="标题 1"/>
          <p:cNvSpPr txBox="1">
            <a:spLocks/>
          </p:cNvSpPr>
          <p:nvPr/>
        </p:nvSpPr>
        <p:spPr bwMode="auto">
          <a:xfrm>
            <a:off x="2164335" y="3429000"/>
            <a:ext cx="5625830"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200">
                <a:solidFill>
                  <a:schemeClr val="bg1"/>
                </a:solidFill>
                <a:latin typeface="+mj-lt"/>
                <a:ea typeface="+mj-ea"/>
                <a:cs typeface="+mj-cs"/>
              </a:defRPr>
            </a:lvl1pPr>
            <a:lvl2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2pPr>
            <a:lvl3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3pPr>
            <a:lvl4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4pPr>
            <a:lvl5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5pPr>
            <a:lvl6pPr marL="4572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6pPr>
            <a:lvl7pPr marL="9144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7pPr>
            <a:lvl8pPr marL="13716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8pPr>
            <a:lvl9pPr marL="18288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9pPr>
          </a:lstStyle>
          <a:p>
            <a:pPr algn="ctr"/>
            <a:r>
              <a:rPr lang="en-US" altLang="zh-CN" sz="4800" b="1" dirty="0" err="1" smtClean="0">
                <a:solidFill>
                  <a:schemeClr val="accent1">
                    <a:lumMod val="75000"/>
                  </a:schemeClr>
                </a:solidFill>
                <a:latin typeface="+mj-ea"/>
              </a:rPr>
              <a:t>ProcessDB</a:t>
            </a:r>
            <a:endParaRPr lang="zh-CN" altLang="en-US" sz="4800" b="1" dirty="0">
              <a:solidFill>
                <a:schemeClr val="accent1">
                  <a:lumMod val="75000"/>
                </a:schemeClr>
              </a:solidFill>
              <a:latin typeface="+mj-ea"/>
            </a:endParaRPr>
          </a:p>
        </p:txBody>
      </p:sp>
    </p:spTree>
    <p:extLst>
      <p:ext uri="{BB962C8B-B14F-4D97-AF65-F5344CB8AC3E}">
        <p14:creationId xmlns:p14="http://schemas.microsoft.com/office/powerpoint/2010/main" val="1618365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层次结构</a:t>
            </a:r>
            <a:endParaRPr lang="zh-CN" altLang="en-US" b="1" dirty="0">
              <a:latin typeface="+mn-ea"/>
              <a:ea typeface="+mn-ea"/>
            </a:endParaRP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196752"/>
            <a:ext cx="7693086" cy="45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087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数据模型</a:t>
            </a:r>
            <a:endParaRPr lang="zh-CN" altLang="en-US" b="1" dirty="0">
              <a:latin typeface="+mn-ea"/>
              <a:ea typeface="+mn-ea"/>
            </a:endParaRPr>
          </a:p>
        </p:txBody>
      </p:sp>
      <p:sp>
        <p:nvSpPr>
          <p:cNvPr id="10" name="内容占位符 9"/>
          <p:cNvSpPr>
            <a:spLocks noGrp="1"/>
          </p:cNvSpPr>
          <p:nvPr>
            <p:ph idx="1"/>
          </p:nvPr>
        </p:nvSpPr>
        <p:spPr>
          <a:xfrm>
            <a:off x="457200" y="1181105"/>
            <a:ext cx="8229600" cy="447696"/>
          </a:xfrm>
        </p:spPr>
        <p:txBody>
          <a:bodyPr/>
          <a:lstStyle/>
          <a:p>
            <a:r>
              <a:rPr lang="zh-CN" altLang="en-US" dirty="0" smtClean="0">
                <a:latin typeface="+mn-ea"/>
              </a:rPr>
              <a:t>数据模型</a:t>
            </a:r>
            <a:r>
              <a:rPr lang="en-US" altLang="zh-CN" dirty="0" smtClean="0">
                <a:latin typeface="+mn-ea"/>
              </a:rPr>
              <a:t>:</a:t>
            </a:r>
            <a:endParaRPr lang="zh-CN" altLang="en-US" dirty="0">
              <a:latin typeface="+mn-ea"/>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2348880"/>
            <a:ext cx="2181411" cy="145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圆角矩形 27"/>
          <p:cNvSpPr/>
          <p:nvPr/>
        </p:nvSpPr>
        <p:spPr bwMode="auto">
          <a:xfrm>
            <a:off x="485867" y="4869160"/>
            <a:ext cx="7992888" cy="172819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nSpc>
                <a:spcPct val="150000"/>
              </a:lnSpc>
              <a:buClr>
                <a:srgbClr val="0070C0"/>
              </a:buClr>
              <a:defRPr/>
            </a:pPr>
            <a:r>
              <a:rPr lang="zh-CN" altLang="en-US" sz="2800" b="1" dirty="0" smtClean="0">
                <a:solidFill>
                  <a:schemeClr val="bg1"/>
                </a:solidFill>
                <a:latin typeface="+mn-ea"/>
                <a:ea typeface="+mn-ea"/>
              </a:rPr>
              <a:t>过程数据库结构，全过程存储</a:t>
            </a:r>
            <a:endParaRPr lang="en-US" altLang="zh-CN" b="1" dirty="0" smtClean="0">
              <a:solidFill>
                <a:schemeClr val="accent6"/>
              </a:solidFill>
              <a:latin typeface="+mn-ea"/>
              <a:ea typeface="+mn-ea"/>
            </a:endParaRPr>
          </a:p>
          <a:p>
            <a:pPr marL="342900" indent="-342900" fontAlgn="auto">
              <a:lnSpc>
                <a:spcPct val="150000"/>
              </a:lnSpc>
              <a:spcBef>
                <a:spcPts val="0"/>
              </a:spcBef>
              <a:spcAft>
                <a:spcPts val="0"/>
              </a:spcAft>
              <a:buClr>
                <a:srgbClr val="0070C0"/>
              </a:buClr>
              <a:buFont typeface="Wingdings" pitchFamily="2" charset="2"/>
              <a:buChar char="Ø"/>
              <a:defRPr/>
            </a:pPr>
            <a:r>
              <a:rPr lang="zh-CN" altLang="en-US" sz="1800" b="1" dirty="0">
                <a:latin typeface="+mn-ea"/>
                <a:ea typeface="+mn-ea"/>
              </a:rPr>
              <a:t>存储</a:t>
            </a:r>
            <a:r>
              <a:rPr lang="zh-CN" altLang="en-US" sz="1800" b="1" dirty="0" smtClean="0">
                <a:latin typeface="+mn-ea"/>
                <a:ea typeface="+mn-ea"/>
              </a:rPr>
              <a:t>对象对应实际测点。</a:t>
            </a:r>
          </a:p>
          <a:p>
            <a:pPr marL="342900" indent="-342900" fontAlgn="auto">
              <a:lnSpc>
                <a:spcPct val="150000"/>
              </a:lnSpc>
              <a:spcBef>
                <a:spcPts val="0"/>
              </a:spcBef>
              <a:spcAft>
                <a:spcPts val="0"/>
              </a:spcAft>
              <a:buClr>
                <a:srgbClr val="0070C0"/>
              </a:buClr>
              <a:buFont typeface="Wingdings" pitchFamily="2" charset="2"/>
              <a:buChar char="Ø"/>
              <a:defRPr/>
            </a:pPr>
            <a:r>
              <a:rPr lang="zh-CN" altLang="en-US" sz="1800" b="1" dirty="0" smtClean="0">
                <a:latin typeface="+mn-ea"/>
                <a:ea typeface="+mn-ea"/>
              </a:rPr>
              <a:t>以时间为主轴采样实际测点数值。</a:t>
            </a:r>
            <a:endParaRPr lang="en-US" altLang="en-US" sz="1800" b="1" dirty="0">
              <a:latin typeface="+mn-ea"/>
              <a:ea typeface="+mn-ea"/>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1700808"/>
            <a:ext cx="5472345" cy="244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575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rPr>
              <a:t>数据</a:t>
            </a:r>
            <a:r>
              <a:rPr lang="zh-CN" altLang="en-US" b="1" dirty="0">
                <a:latin typeface="+mn-ea"/>
              </a:rPr>
              <a:t>压缩</a:t>
            </a:r>
            <a:endParaRPr lang="zh-CN" altLang="en-US" dirty="0"/>
          </a:p>
        </p:txBody>
      </p:sp>
      <p:cxnSp>
        <p:nvCxnSpPr>
          <p:cNvPr id="8" name="直接箭头连接符 7"/>
          <p:cNvCxnSpPr/>
          <p:nvPr/>
        </p:nvCxnSpPr>
        <p:spPr bwMode="auto">
          <a:xfrm>
            <a:off x="2555776" y="5138894"/>
            <a:ext cx="475252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2555776" y="2420888"/>
            <a:ext cx="0" cy="2736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连接符 11"/>
          <p:cNvCxnSpPr/>
          <p:nvPr/>
        </p:nvCxnSpPr>
        <p:spPr bwMode="auto">
          <a:xfrm flipV="1">
            <a:off x="2555776" y="2733223"/>
            <a:ext cx="1662908" cy="14878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直接连接符 13"/>
          <p:cNvCxnSpPr/>
          <p:nvPr/>
        </p:nvCxnSpPr>
        <p:spPr bwMode="auto">
          <a:xfrm flipV="1">
            <a:off x="4211960" y="3356992"/>
            <a:ext cx="2592288"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流程图: 联系 14"/>
          <p:cNvSpPr/>
          <p:nvPr/>
        </p:nvSpPr>
        <p:spPr bwMode="auto">
          <a:xfrm>
            <a:off x="2519771" y="4221088"/>
            <a:ext cx="72008" cy="72008"/>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17" name="流程图: 联系 16"/>
          <p:cNvSpPr/>
          <p:nvPr/>
        </p:nvSpPr>
        <p:spPr bwMode="auto">
          <a:xfrm>
            <a:off x="3419872" y="3537012"/>
            <a:ext cx="72008" cy="72008"/>
          </a:xfrm>
          <a:prstGeom prst="flowChartConnector">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20" name="流程图: 联系 19"/>
          <p:cNvSpPr/>
          <p:nvPr/>
        </p:nvSpPr>
        <p:spPr bwMode="auto">
          <a:xfrm>
            <a:off x="4175956" y="3825044"/>
            <a:ext cx="72008" cy="72008"/>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21" name="流程图: 联系 20"/>
          <p:cNvSpPr/>
          <p:nvPr/>
        </p:nvSpPr>
        <p:spPr bwMode="auto">
          <a:xfrm>
            <a:off x="4863305" y="3717032"/>
            <a:ext cx="65462" cy="72008"/>
          </a:xfrm>
          <a:prstGeom prst="flowChartConnector">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22" name="流程图: 联系 21"/>
          <p:cNvSpPr/>
          <p:nvPr/>
        </p:nvSpPr>
        <p:spPr bwMode="auto">
          <a:xfrm>
            <a:off x="6084168" y="3573016"/>
            <a:ext cx="72008" cy="72008"/>
          </a:xfrm>
          <a:prstGeom prst="flowChartConnector">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23" name="流程图: 联系 22"/>
          <p:cNvSpPr/>
          <p:nvPr/>
        </p:nvSpPr>
        <p:spPr bwMode="auto">
          <a:xfrm>
            <a:off x="6804248" y="3897052"/>
            <a:ext cx="72008" cy="72008"/>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cxnSp>
        <p:nvCxnSpPr>
          <p:cNvPr id="25" name="直接连接符 24"/>
          <p:cNvCxnSpPr/>
          <p:nvPr/>
        </p:nvCxnSpPr>
        <p:spPr bwMode="auto">
          <a:xfrm flipV="1">
            <a:off x="2519771" y="2420888"/>
            <a:ext cx="1728193" cy="1548172"/>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26" name="直接连接符 25"/>
          <p:cNvCxnSpPr/>
          <p:nvPr/>
        </p:nvCxnSpPr>
        <p:spPr bwMode="auto">
          <a:xfrm flipV="1">
            <a:off x="2555775" y="3074964"/>
            <a:ext cx="1573790" cy="140985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30" name="直接连接符 29"/>
          <p:cNvCxnSpPr/>
          <p:nvPr/>
        </p:nvCxnSpPr>
        <p:spPr bwMode="auto">
          <a:xfrm flipV="1">
            <a:off x="4247963" y="3573016"/>
            <a:ext cx="2556285" cy="488903"/>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32" name="直接连接符 31"/>
          <p:cNvCxnSpPr/>
          <p:nvPr/>
        </p:nvCxnSpPr>
        <p:spPr bwMode="auto">
          <a:xfrm flipV="1">
            <a:off x="4218684" y="3172397"/>
            <a:ext cx="2556285" cy="488903"/>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33" name="文本框 32"/>
          <p:cNvSpPr txBox="1"/>
          <p:nvPr/>
        </p:nvSpPr>
        <p:spPr>
          <a:xfrm>
            <a:off x="7453314" y="4922078"/>
            <a:ext cx="216024" cy="461665"/>
          </a:xfrm>
          <a:prstGeom prst="rect">
            <a:avLst/>
          </a:prstGeom>
          <a:noFill/>
        </p:spPr>
        <p:txBody>
          <a:bodyPr wrap="square" rtlCol="0">
            <a:spAutoFit/>
          </a:bodyPr>
          <a:lstStyle/>
          <a:p>
            <a:r>
              <a:rPr lang="en-US" altLang="zh-CN" dirty="0" smtClean="0"/>
              <a:t>t</a:t>
            </a:r>
            <a:endParaRPr lang="zh-CN" altLang="en-US" dirty="0"/>
          </a:p>
        </p:txBody>
      </p:sp>
      <p:sp>
        <p:nvSpPr>
          <p:cNvPr id="34" name="文本框 33"/>
          <p:cNvSpPr txBox="1"/>
          <p:nvPr/>
        </p:nvSpPr>
        <p:spPr>
          <a:xfrm>
            <a:off x="2206842" y="2272328"/>
            <a:ext cx="216024" cy="461665"/>
          </a:xfrm>
          <a:prstGeom prst="rect">
            <a:avLst/>
          </a:prstGeom>
          <a:noFill/>
        </p:spPr>
        <p:txBody>
          <a:bodyPr wrap="square" rtlCol="0">
            <a:spAutoFit/>
          </a:bodyPr>
          <a:lstStyle/>
          <a:p>
            <a:r>
              <a:rPr lang="en-US" altLang="zh-CN" dirty="0" smtClean="0"/>
              <a:t>v</a:t>
            </a:r>
            <a:endParaRPr lang="zh-CN" altLang="en-US" dirty="0"/>
          </a:p>
        </p:txBody>
      </p:sp>
      <p:sp>
        <p:nvSpPr>
          <p:cNvPr id="35" name="流程图: 联系 34"/>
          <p:cNvSpPr/>
          <p:nvPr/>
        </p:nvSpPr>
        <p:spPr bwMode="auto">
          <a:xfrm>
            <a:off x="3995936" y="2852936"/>
            <a:ext cx="72008" cy="72008"/>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sp>
        <p:nvSpPr>
          <p:cNvPr id="37" name="流程图: 联系 36"/>
          <p:cNvSpPr/>
          <p:nvPr/>
        </p:nvSpPr>
        <p:spPr bwMode="auto">
          <a:xfrm>
            <a:off x="2980965" y="3763156"/>
            <a:ext cx="72008" cy="72008"/>
          </a:xfrm>
          <a:prstGeom prst="flowChartConnector">
            <a:avLst/>
          </a:prstGeom>
          <a:solidFill>
            <a:schemeClr val="bg1">
              <a:lumMod val="6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Gulim" pitchFamily="34" charset="-127"/>
              <a:ea typeface="Gulim" pitchFamily="34" charset="-127"/>
            </a:endParaRPr>
          </a:p>
        </p:txBody>
      </p:sp>
      <p:cxnSp>
        <p:nvCxnSpPr>
          <p:cNvPr id="38" name="直接连接符 37"/>
          <p:cNvCxnSpPr/>
          <p:nvPr/>
        </p:nvCxnSpPr>
        <p:spPr bwMode="auto">
          <a:xfrm flipV="1">
            <a:off x="3025607" y="3861048"/>
            <a:ext cx="1" cy="1277846"/>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1" name="直接连接符 40"/>
          <p:cNvCxnSpPr/>
          <p:nvPr/>
        </p:nvCxnSpPr>
        <p:spPr bwMode="auto">
          <a:xfrm flipV="1">
            <a:off x="3455875" y="3737602"/>
            <a:ext cx="1" cy="1401292"/>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6" name="直接连接符 45"/>
          <p:cNvCxnSpPr/>
          <p:nvPr/>
        </p:nvCxnSpPr>
        <p:spPr bwMode="auto">
          <a:xfrm flipV="1">
            <a:off x="4031940" y="2932227"/>
            <a:ext cx="0" cy="222068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9" name="直接连接符 48"/>
          <p:cNvCxnSpPr>
            <a:endCxn id="20" idx="4"/>
          </p:cNvCxnSpPr>
          <p:nvPr/>
        </p:nvCxnSpPr>
        <p:spPr bwMode="auto">
          <a:xfrm flipH="1" flipV="1">
            <a:off x="4211960" y="3897052"/>
            <a:ext cx="9589" cy="1241842"/>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51" name="直接连接符 50"/>
          <p:cNvCxnSpPr/>
          <p:nvPr/>
        </p:nvCxnSpPr>
        <p:spPr bwMode="auto">
          <a:xfrm flipV="1">
            <a:off x="4880880" y="3736190"/>
            <a:ext cx="23153" cy="1421002"/>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53" name="直接连接符 52"/>
          <p:cNvCxnSpPr/>
          <p:nvPr/>
        </p:nvCxnSpPr>
        <p:spPr bwMode="auto">
          <a:xfrm flipV="1">
            <a:off x="6084168" y="3609020"/>
            <a:ext cx="46041" cy="1548172"/>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55" name="直接连接符 54"/>
          <p:cNvCxnSpPr/>
          <p:nvPr/>
        </p:nvCxnSpPr>
        <p:spPr bwMode="auto">
          <a:xfrm flipV="1">
            <a:off x="6813888" y="3933056"/>
            <a:ext cx="26364" cy="1213259"/>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57" name="文本框 56"/>
          <p:cNvSpPr txBox="1"/>
          <p:nvPr/>
        </p:nvSpPr>
        <p:spPr>
          <a:xfrm>
            <a:off x="6588224" y="5138894"/>
            <a:ext cx="623099" cy="307777"/>
          </a:xfrm>
          <a:prstGeom prst="rect">
            <a:avLst/>
          </a:prstGeom>
          <a:noFill/>
        </p:spPr>
        <p:txBody>
          <a:bodyPr wrap="square" rtlCol="0">
            <a:spAutoFit/>
          </a:bodyPr>
          <a:lstStyle/>
          <a:p>
            <a:r>
              <a:rPr lang="zh-CN" altLang="en-US" sz="1400" dirty="0"/>
              <a:t>保存</a:t>
            </a:r>
          </a:p>
        </p:txBody>
      </p:sp>
      <p:sp>
        <p:nvSpPr>
          <p:cNvPr id="58" name="文本框 57"/>
          <p:cNvSpPr txBox="1"/>
          <p:nvPr/>
        </p:nvSpPr>
        <p:spPr>
          <a:xfrm>
            <a:off x="4092917" y="5138894"/>
            <a:ext cx="623099" cy="307777"/>
          </a:xfrm>
          <a:prstGeom prst="rect">
            <a:avLst/>
          </a:prstGeom>
          <a:noFill/>
        </p:spPr>
        <p:txBody>
          <a:bodyPr wrap="square" rtlCol="0">
            <a:spAutoFit/>
          </a:bodyPr>
          <a:lstStyle/>
          <a:p>
            <a:r>
              <a:rPr lang="zh-CN" altLang="en-US" sz="1400" dirty="0"/>
              <a:t>保存</a:t>
            </a:r>
          </a:p>
        </p:txBody>
      </p:sp>
      <p:sp>
        <p:nvSpPr>
          <p:cNvPr id="59" name="文本框 58"/>
          <p:cNvSpPr txBox="1"/>
          <p:nvPr/>
        </p:nvSpPr>
        <p:spPr>
          <a:xfrm>
            <a:off x="3706910" y="5138894"/>
            <a:ext cx="623099" cy="307777"/>
          </a:xfrm>
          <a:prstGeom prst="rect">
            <a:avLst/>
          </a:prstGeom>
          <a:noFill/>
        </p:spPr>
        <p:txBody>
          <a:bodyPr wrap="square" rtlCol="0">
            <a:spAutoFit/>
          </a:bodyPr>
          <a:lstStyle/>
          <a:p>
            <a:r>
              <a:rPr lang="zh-CN" altLang="en-US" sz="1400" dirty="0"/>
              <a:t>保存</a:t>
            </a:r>
          </a:p>
        </p:txBody>
      </p:sp>
      <p:sp>
        <p:nvSpPr>
          <p:cNvPr id="60" name="文本框 59"/>
          <p:cNvSpPr txBox="1"/>
          <p:nvPr/>
        </p:nvSpPr>
        <p:spPr>
          <a:xfrm>
            <a:off x="2366025" y="5138894"/>
            <a:ext cx="623099" cy="307777"/>
          </a:xfrm>
          <a:prstGeom prst="rect">
            <a:avLst/>
          </a:prstGeom>
          <a:noFill/>
        </p:spPr>
        <p:txBody>
          <a:bodyPr wrap="square" rtlCol="0">
            <a:spAutoFit/>
          </a:bodyPr>
          <a:lstStyle/>
          <a:p>
            <a:r>
              <a:rPr lang="zh-CN" altLang="en-US" sz="1400" dirty="0"/>
              <a:t>保存</a:t>
            </a:r>
          </a:p>
        </p:txBody>
      </p:sp>
      <p:sp>
        <p:nvSpPr>
          <p:cNvPr id="61" name="文本框 60"/>
          <p:cNvSpPr txBox="1"/>
          <p:nvPr/>
        </p:nvSpPr>
        <p:spPr>
          <a:xfrm>
            <a:off x="2837118" y="5138894"/>
            <a:ext cx="623099" cy="307777"/>
          </a:xfrm>
          <a:prstGeom prst="rect">
            <a:avLst/>
          </a:prstGeom>
          <a:noFill/>
        </p:spPr>
        <p:txBody>
          <a:bodyPr wrap="square" rtlCol="0">
            <a:spAutoFit/>
          </a:bodyPr>
          <a:lstStyle/>
          <a:p>
            <a:r>
              <a:rPr lang="zh-CN" altLang="en-US" sz="1400" dirty="0"/>
              <a:t>忽略</a:t>
            </a:r>
          </a:p>
        </p:txBody>
      </p:sp>
      <p:sp>
        <p:nvSpPr>
          <p:cNvPr id="62" name="文本框 61"/>
          <p:cNvSpPr txBox="1"/>
          <p:nvPr/>
        </p:nvSpPr>
        <p:spPr>
          <a:xfrm>
            <a:off x="3223125" y="5138894"/>
            <a:ext cx="623099" cy="307777"/>
          </a:xfrm>
          <a:prstGeom prst="rect">
            <a:avLst/>
          </a:prstGeom>
          <a:noFill/>
        </p:spPr>
        <p:txBody>
          <a:bodyPr wrap="square" rtlCol="0">
            <a:spAutoFit/>
          </a:bodyPr>
          <a:lstStyle/>
          <a:p>
            <a:r>
              <a:rPr lang="zh-CN" altLang="en-US" sz="1400" dirty="0"/>
              <a:t>忽略</a:t>
            </a:r>
          </a:p>
        </p:txBody>
      </p:sp>
      <p:sp>
        <p:nvSpPr>
          <p:cNvPr id="63" name="文本框 62"/>
          <p:cNvSpPr txBox="1"/>
          <p:nvPr/>
        </p:nvSpPr>
        <p:spPr>
          <a:xfrm>
            <a:off x="4599060" y="5138894"/>
            <a:ext cx="623099" cy="307777"/>
          </a:xfrm>
          <a:prstGeom prst="rect">
            <a:avLst/>
          </a:prstGeom>
          <a:noFill/>
        </p:spPr>
        <p:txBody>
          <a:bodyPr wrap="square" rtlCol="0">
            <a:spAutoFit/>
          </a:bodyPr>
          <a:lstStyle/>
          <a:p>
            <a:r>
              <a:rPr lang="zh-CN" altLang="en-US" sz="1400" dirty="0"/>
              <a:t>忽略</a:t>
            </a:r>
          </a:p>
        </p:txBody>
      </p:sp>
      <p:sp>
        <p:nvSpPr>
          <p:cNvPr id="64" name="文本框 63"/>
          <p:cNvSpPr txBox="1"/>
          <p:nvPr/>
        </p:nvSpPr>
        <p:spPr>
          <a:xfrm>
            <a:off x="5795638" y="5138894"/>
            <a:ext cx="623099" cy="307777"/>
          </a:xfrm>
          <a:prstGeom prst="rect">
            <a:avLst/>
          </a:prstGeom>
          <a:noFill/>
        </p:spPr>
        <p:txBody>
          <a:bodyPr wrap="square" rtlCol="0">
            <a:spAutoFit/>
          </a:bodyPr>
          <a:lstStyle/>
          <a:p>
            <a:r>
              <a:rPr lang="zh-CN" altLang="en-US" sz="1400" dirty="0"/>
              <a:t>忽略</a:t>
            </a:r>
          </a:p>
        </p:txBody>
      </p:sp>
    </p:spTree>
    <p:extLst>
      <p:ext uri="{BB962C8B-B14F-4D97-AF65-F5344CB8AC3E}">
        <p14:creationId xmlns:p14="http://schemas.microsoft.com/office/powerpoint/2010/main" val="1943063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功能模块（</a:t>
            </a:r>
            <a:r>
              <a:rPr lang="en-US" altLang="zh-CN" b="1" dirty="0" smtClean="0">
                <a:latin typeface="+mn-ea"/>
                <a:ea typeface="+mn-ea"/>
              </a:rPr>
              <a:t>1</a:t>
            </a:r>
            <a:r>
              <a:rPr lang="zh-CN" altLang="en-US" b="1" dirty="0" smtClean="0">
                <a:latin typeface="+mn-ea"/>
                <a:ea typeface="+mn-ea"/>
              </a:rPr>
              <a:t>）</a:t>
            </a:r>
            <a:endParaRPr lang="zh-CN" altLang="en-US" b="1" dirty="0">
              <a:latin typeface="+mn-ea"/>
              <a:ea typeface="+mn-ea"/>
            </a:endParaRPr>
          </a:p>
        </p:txBody>
      </p:sp>
      <p:sp>
        <p:nvSpPr>
          <p:cNvPr id="5" name="圆角矩形 4"/>
          <p:cNvSpPr/>
          <p:nvPr/>
        </p:nvSpPr>
        <p:spPr bwMode="auto">
          <a:xfrm>
            <a:off x="755576" y="1124744"/>
            <a:ext cx="3744416" cy="151216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lnSpc>
                <a:spcPct val="120000"/>
              </a:lnSpc>
              <a:buClr>
                <a:srgbClr val="0000FF"/>
              </a:buClr>
              <a:defRPr/>
            </a:pPr>
            <a:r>
              <a:rPr lang="zh-CN" altLang="en-US" sz="2000" b="1" dirty="0">
                <a:solidFill>
                  <a:srgbClr val="0033CC"/>
                </a:solidFill>
                <a:latin typeface="+mn-ea"/>
              </a:rPr>
              <a:t>实时数据管理模块</a:t>
            </a:r>
            <a:endParaRPr lang="en-US" altLang="zh-CN" sz="2000" b="1" dirty="0">
              <a:solidFill>
                <a:srgbClr val="0033CC"/>
              </a:solidFill>
              <a:latin typeface="+mn-ea"/>
            </a:endParaRPr>
          </a:p>
          <a:p>
            <a:pPr>
              <a:lnSpc>
                <a:spcPct val="120000"/>
              </a:lnSpc>
              <a:buClr>
                <a:srgbClr val="0000FF"/>
              </a:buClr>
              <a:buFont typeface="Wingdings" pitchFamily="2" charset="2"/>
              <a:buChar char="Ø"/>
              <a:defRPr/>
            </a:pPr>
            <a:r>
              <a:rPr lang="zh-CN" altLang="en-US" sz="1800" b="1" dirty="0" smtClean="0">
                <a:latin typeface="+mn-ea"/>
              </a:rPr>
              <a:t>  </a:t>
            </a:r>
            <a:r>
              <a:rPr lang="zh-CN" altLang="en-US" sz="1800" dirty="0" smtClean="0">
                <a:latin typeface="+mn-ea"/>
              </a:rPr>
              <a:t>支持</a:t>
            </a:r>
            <a:r>
              <a:rPr lang="zh-CN" altLang="en-US" sz="1800" dirty="0">
                <a:latin typeface="+mn-ea"/>
              </a:rPr>
              <a:t>实时数据更新及查询</a:t>
            </a:r>
            <a:endParaRPr lang="en-US" altLang="zh-CN" sz="1800" dirty="0">
              <a:latin typeface="+mn-ea"/>
            </a:endParaRPr>
          </a:p>
          <a:p>
            <a:pPr>
              <a:lnSpc>
                <a:spcPct val="120000"/>
              </a:lnSpc>
              <a:buClr>
                <a:srgbClr val="0000FF"/>
              </a:buClr>
              <a:buFont typeface="Wingdings" pitchFamily="2" charset="2"/>
              <a:buChar char="Ø"/>
              <a:defRPr/>
            </a:pPr>
            <a:r>
              <a:rPr lang="zh-CN" altLang="en-US" sz="1800" dirty="0">
                <a:latin typeface="+mn-ea"/>
              </a:rPr>
              <a:t>  对实时数据进行缓存</a:t>
            </a:r>
            <a:endParaRPr lang="en-US" altLang="zh-CN" sz="1800" dirty="0">
              <a:latin typeface="+mn-ea"/>
            </a:endParaRPr>
          </a:p>
          <a:p>
            <a:pPr>
              <a:lnSpc>
                <a:spcPct val="120000"/>
              </a:lnSpc>
              <a:buClr>
                <a:srgbClr val="0000FF"/>
              </a:buClr>
              <a:buFont typeface="Wingdings" pitchFamily="2" charset="2"/>
              <a:buChar char="Ø"/>
              <a:defRPr/>
            </a:pPr>
            <a:r>
              <a:rPr lang="zh-CN" altLang="en-US" sz="1800" dirty="0">
                <a:latin typeface="+mn-ea"/>
              </a:rPr>
              <a:t>  实时数据格式：</a:t>
            </a:r>
            <a:r>
              <a:rPr lang="en-US" altLang="zh-CN" sz="1800" dirty="0" err="1" smtClean="0">
                <a:latin typeface="+mn-ea"/>
              </a:rPr>
              <a:t>time+value</a:t>
            </a:r>
            <a:endParaRPr lang="en-US" altLang="zh-CN" sz="1800" dirty="0">
              <a:latin typeface="+mn-ea"/>
            </a:endParaRPr>
          </a:p>
        </p:txBody>
      </p:sp>
      <p:sp>
        <p:nvSpPr>
          <p:cNvPr id="6" name="圆角矩形 5"/>
          <p:cNvSpPr/>
          <p:nvPr/>
        </p:nvSpPr>
        <p:spPr bwMode="auto">
          <a:xfrm>
            <a:off x="5004048" y="1124744"/>
            <a:ext cx="3672408" cy="504056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a:lnSpc>
                <a:spcPct val="120000"/>
              </a:lnSpc>
              <a:buClr>
                <a:srgbClr val="0000FF"/>
              </a:buClr>
              <a:defRPr/>
            </a:pPr>
            <a:r>
              <a:rPr lang="zh-CN" altLang="en-US" sz="2000" b="1" dirty="0">
                <a:solidFill>
                  <a:srgbClr val="0033CC"/>
                </a:solidFill>
                <a:latin typeface="+mn-ea"/>
                <a:ea typeface="+mn-ea"/>
              </a:rPr>
              <a:t>历史数据管理模块</a:t>
            </a:r>
            <a:endParaRPr lang="en-US" altLang="zh-CN" sz="2000" b="1" dirty="0">
              <a:solidFill>
                <a:srgbClr val="0033CC"/>
              </a:solidFill>
              <a:latin typeface="+mn-ea"/>
              <a:ea typeface="+mn-ea"/>
            </a:endParaRPr>
          </a:p>
          <a:p>
            <a:pPr marL="285750" indent="-285750">
              <a:lnSpc>
                <a:spcPct val="120000"/>
              </a:lnSpc>
              <a:buClr>
                <a:srgbClr val="0000FF"/>
              </a:buClr>
              <a:buFont typeface="Wingdings" pitchFamily="2" charset="2"/>
              <a:buChar char="Ø"/>
              <a:defRPr/>
            </a:pPr>
            <a:r>
              <a:rPr lang="zh-CN" altLang="en-US" sz="1800" dirty="0" smtClean="0">
                <a:solidFill>
                  <a:schemeClr val="tx2"/>
                </a:solidFill>
                <a:latin typeface="+mn-ea"/>
                <a:ea typeface="+mn-ea"/>
              </a:rPr>
              <a:t>支持</a:t>
            </a:r>
            <a:r>
              <a:rPr lang="zh-CN" altLang="en-US" sz="1800" dirty="0" smtClean="0">
                <a:solidFill>
                  <a:schemeClr val="tx2"/>
                </a:solidFill>
                <a:latin typeface="+mn-ea"/>
              </a:rPr>
              <a:t>实时</a:t>
            </a:r>
            <a:r>
              <a:rPr lang="zh-CN" altLang="en-US" sz="1800" dirty="0" smtClean="0">
                <a:solidFill>
                  <a:schemeClr val="tx2"/>
                </a:solidFill>
                <a:latin typeface="+mn-ea"/>
                <a:ea typeface="+mn-ea"/>
              </a:rPr>
              <a:t>数据</a:t>
            </a:r>
            <a:r>
              <a:rPr lang="zh-CN" altLang="en-US" sz="1800" dirty="0">
                <a:solidFill>
                  <a:schemeClr val="tx2"/>
                </a:solidFill>
                <a:latin typeface="+mn-ea"/>
                <a:ea typeface="+mn-ea"/>
              </a:rPr>
              <a:t>查询，修改，删除，插入等操作</a:t>
            </a:r>
          </a:p>
          <a:p>
            <a:pPr marL="285750" indent="-285750">
              <a:lnSpc>
                <a:spcPct val="120000"/>
              </a:lnSpc>
              <a:buClr>
                <a:srgbClr val="0000FF"/>
              </a:buClr>
              <a:buFont typeface="Wingdings" pitchFamily="2" charset="2"/>
              <a:buChar char="Ø"/>
              <a:defRPr/>
            </a:pPr>
            <a:r>
              <a:rPr lang="zh-CN" altLang="en-US" sz="1800" dirty="0" smtClean="0">
                <a:solidFill>
                  <a:schemeClr val="tx2"/>
                </a:solidFill>
                <a:latin typeface="+mn-ea"/>
                <a:ea typeface="+mn-ea"/>
              </a:rPr>
              <a:t>支持</a:t>
            </a:r>
            <a:r>
              <a:rPr lang="zh-CN" altLang="en-US" sz="1800" dirty="0">
                <a:solidFill>
                  <a:schemeClr val="tx2"/>
                </a:solidFill>
                <a:latin typeface="+mn-ea"/>
                <a:ea typeface="+mn-ea"/>
              </a:rPr>
              <a:t>历史数据查询，修改，删除，插入等操作</a:t>
            </a:r>
          </a:p>
          <a:p>
            <a:pPr marL="285750" indent="-285750">
              <a:lnSpc>
                <a:spcPct val="120000"/>
              </a:lnSpc>
              <a:buClr>
                <a:srgbClr val="0000FF"/>
              </a:buClr>
              <a:buFont typeface="Wingdings" pitchFamily="2" charset="2"/>
              <a:buChar char="Ø"/>
              <a:defRPr/>
            </a:pPr>
            <a:r>
              <a:rPr lang="zh-CN" altLang="en-US" sz="1800" dirty="0">
                <a:solidFill>
                  <a:schemeClr val="tx2"/>
                </a:solidFill>
                <a:latin typeface="+mn-ea"/>
                <a:ea typeface="+mn-ea"/>
              </a:rPr>
              <a:t>支持多种策略对历史数据进行有损或无损压缩</a:t>
            </a:r>
          </a:p>
          <a:p>
            <a:pPr marL="285750" indent="-285750">
              <a:lnSpc>
                <a:spcPct val="120000"/>
              </a:lnSpc>
              <a:buClr>
                <a:srgbClr val="0000FF"/>
              </a:buClr>
              <a:buFont typeface="Wingdings" pitchFamily="2" charset="2"/>
              <a:buChar char="Ø"/>
              <a:defRPr/>
            </a:pPr>
            <a:r>
              <a:rPr lang="en-US" altLang="zh-CN" sz="1800" dirty="0" smtClean="0">
                <a:solidFill>
                  <a:schemeClr val="tx2"/>
                </a:solidFill>
                <a:latin typeface="+mn-ea"/>
                <a:ea typeface="+mn-ea"/>
              </a:rPr>
              <a:t>B</a:t>
            </a:r>
            <a:r>
              <a:rPr lang="en-US" altLang="zh-CN" sz="1800" dirty="0">
                <a:solidFill>
                  <a:schemeClr val="tx2"/>
                </a:solidFill>
                <a:latin typeface="+mn-ea"/>
                <a:ea typeface="+mn-ea"/>
              </a:rPr>
              <a:t>+</a:t>
            </a:r>
            <a:r>
              <a:rPr lang="zh-CN" altLang="en-US" sz="1800" dirty="0">
                <a:solidFill>
                  <a:schemeClr val="tx2"/>
                </a:solidFill>
                <a:latin typeface="+mn-ea"/>
                <a:ea typeface="+mn-ea"/>
              </a:rPr>
              <a:t>树索引小块数页面，配合顺序周期生成大文件，检索性能不受数据量的大小影响</a:t>
            </a:r>
          </a:p>
          <a:p>
            <a:pPr marL="285750" indent="-285750">
              <a:lnSpc>
                <a:spcPct val="120000"/>
              </a:lnSpc>
              <a:buClr>
                <a:srgbClr val="0000FF"/>
              </a:buClr>
              <a:buFont typeface="Wingdings" pitchFamily="2" charset="2"/>
              <a:buChar char="Ø"/>
              <a:defRPr/>
            </a:pPr>
            <a:r>
              <a:rPr lang="zh-CN" altLang="en-US" sz="1800" dirty="0" smtClean="0">
                <a:solidFill>
                  <a:schemeClr val="tx2"/>
                </a:solidFill>
                <a:latin typeface="+mn-ea"/>
                <a:ea typeface="+mn-ea"/>
              </a:rPr>
              <a:t>常用</a:t>
            </a:r>
            <a:r>
              <a:rPr lang="zh-CN" altLang="en-US" sz="1800" dirty="0">
                <a:solidFill>
                  <a:schemeClr val="tx2"/>
                </a:solidFill>
                <a:latin typeface="+mn-ea"/>
                <a:ea typeface="+mn-ea"/>
              </a:rPr>
              <a:t>历史数据在内存中保留镜像</a:t>
            </a:r>
          </a:p>
          <a:p>
            <a:pPr marL="285750" indent="-285750">
              <a:lnSpc>
                <a:spcPct val="120000"/>
              </a:lnSpc>
              <a:buClr>
                <a:srgbClr val="0000FF"/>
              </a:buClr>
              <a:buFont typeface="Wingdings" pitchFamily="2" charset="2"/>
              <a:buChar char="Ø"/>
              <a:defRPr/>
            </a:pPr>
            <a:r>
              <a:rPr lang="zh-CN" altLang="en-US" sz="1800" dirty="0">
                <a:solidFill>
                  <a:schemeClr val="tx2"/>
                </a:solidFill>
                <a:latin typeface="+mn-ea"/>
                <a:ea typeface="+mn-ea"/>
              </a:rPr>
              <a:t>  数据格式：</a:t>
            </a:r>
            <a:r>
              <a:rPr lang="en-US" altLang="zh-CN" sz="1800" dirty="0" err="1" smtClean="0">
                <a:solidFill>
                  <a:schemeClr val="tx2"/>
                </a:solidFill>
                <a:latin typeface="+mn-ea"/>
                <a:ea typeface="+mn-ea"/>
              </a:rPr>
              <a:t>time+quality+value</a:t>
            </a:r>
            <a:endParaRPr lang="en-US" altLang="zh-CN" sz="1800" dirty="0">
              <a:solidFill>
                <a:schemeClr val="tx2"/>
              </a:solidFill>
              <a:latin typeface="+mn-ea"/>
              <a:ea typeface="+mn-ea"/>
            </a:endParaRPr>
          </a:p>
        </p:txBody>
      </p:sp>
      <p:sp>
        <p:nvSpPr>
          <p:cNvPr id="7" name="圆角矩形 6"/>
          <p:cNvSpPr/>
          <p:nvPr/>
        </p:nvSpPr>
        <p:spPr bwMode="auto">
          <a:xfrm>
            <a:off x="827584" y="2852936"/>
            <a:ext cx="3672408" cy="1584176"/>
          </a:xfrm>
          <a:prstGeom prst="roundRect">
            <a:avLst/>
          </a:prstGeom>
          <a:solidFill>
            <a:srgbClr val="3399FF"/>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a:lnSpc>
                <a:spcPct val="120000"/>
              </a:lnSpc>
              <a:buClr>
                <a:srgbClr val="0000FF"/>
              </a:buClr>
              <a:defRPr/>
            </a:pPr>
            <a:r>
              <a:rPr lang="zh-CN" altLang="en-US" sz="2000" b="1" dirty="0">
                <a:solidFill>
                  <a:srgbClr val="0033CC"/>
                </a:solidFill>
                <a:latin typeface="+mn-ea"/>
              </a:rPr>
              <a:t>统计模块</a:t>
            </a:r>
            <a:endParaRPr lang="en-US" altLang="zh-CN" sz="2000" b="1" dirty="0">
              <a:solidFill>
                <a:srgbClr val="0033CC"/>
              </a:solidFill>
              <a:latin typeface="+mn-ea"/>
            </a:endParaRPr>
          </a:p>
          <a:p>
            <a:pPr marL="342900" indent="-342900">
              <a:lnSpc>
                <a:spcPct val="120000"/>
              </a:lnSpc>
              <a:buClr>
                <a:srgbClr val="0000FF"/>
              </a:buClr>
              <a:buFont typeface="Wingdings" pitchFamily="2" charset="2"/>
              <a:buChar char="Ø"/>
              <a:defRPr/>
            </a:pPr>
            <a:r>
              <a:rPr lang="zh-CN" altLang="en-US" sz="1800" dirty="0">
                <a:latin typeface="+mn-ea"/>
              </a:rPr>
              <a:t>最大</a:t>
            </a:r>
            <a:r>
              <a:rPr lang="zh-CN" altLang="en-US" sz="1800" dirty="0" smtClean="0">
                <a:latin typeface="+mn-ea"/>
              </a:rPr>
              <a:t>值， 最小值，标准偏差</a:t>
            </a:r>
            <a:endParaRPr lang="zh-CN" altLang="en-US" sz="1800" dirty="0">
              <a:latin typeface="+mn-ea"/>
            </a:endParaRPr>
          </a:p>
          <a:p>
            <a:pPr marL="342900" indent="-342900">
              <a:lnSpc>
                <a:spcPct val="120000"/>
              </a:lnSpc>
              <a:buClr>
                <a:srgbClr val="0000FF"/>
              </a:buClr>
              <a:buFont typeface="Wingdings" pitchFamily="2" charset="2"/>
              <a:buChar char="Ø"/>
              <a:defRPr/>
            </a:pPr>
            <a:r>
              <a:rPr lang="zh-CN" altLang="en-US" sz="1800" dirty="0" smtClean="0">
                <a:latin typeface="+mn-ea"/>
              </a:rPr>
              <a:t>平均值，变化率，记录数</a:t>
            </a:r>
            <a:endParaRPr lang="zh-CN" altLang="en-US" sz="1800" dirty="0">
              <a:latin typeface="+mn-ea"/>
            </a:endParaRPr>
          </a:p>
          <a:p>
            <a:pPr marL="342900" indent="-342900">
              <a:lnSpc>
                <a:spcPct val="120000"/>
              </a:lnSpc>
              <a:buClr>
                <a:srgbClr val="0000FF"/>
              </a:buClr>
              <a:buFont typeface="Wingdings" pitchFamily="2" charset="2"/>
              <a:buChar char="Ø"/>
              <a:defRPr/>
            </a:pPr>
            <a:r>
              <a:rPr lang="zh-CN" altLang="en-US" sz="1800" dirty="0" smtClean="0">
                <a:latin typeface="+mn-ea"/>
              </a:rPr>
              <a:t>和</a:t>
            </a:r>
            <a:r>
              <a:rPr lang="en-US" altLang="zh-CN" sz="1800" dirty="0">
                <a:latin typeface="+mn-ea"/>
              </a:rPr>
              <a:t>(</a:t>
            </a:r>
            <a:r>
              <a:rPr lang="zh-CN" altLang="en-US" sz="1800" dirty="0">
                <a:latin typeface="+mn-ea"/>
              </a:rPr>
              <a:t>流量，积分</a:t>
            </a:r>
            <a:r>
              <a:rPr lang="en-US" altLang="zh-CN" sz="1800" dirty="0" smtClean="0">
                <a:latin typeface="+mn-ea"/>
              </a:rPr>
              <a:t>)</a:t>
            </a:r>
            <a:r>
              <a:rPr lang="zh-CN" altLang="en-US" sz="1800" dirty="0" smtClean="0">
                <a:latin typeface="+mn-ea"/>
              </a:rPr>
              <a:t>，时长</a:t>
            </a:r>
            <a:endParaRPr lang="en-US" altLang="zh-CN" sz="1800" dirty="0">
              <a:latin typeface="+mn-ea"/>
            </a:endParaRPr>
          </a:p>
        </p:txBody>
      </p:sp>
      <p:sp>
        <p:nvSpPr>
          <p:cNvPr id="8" name="圆角矩形 7"/>
          <p:cNvSpPr/>
          <p:nvPr/>
        </p:nvSpPr>
        <p:spPr bwMode="auto">
          <a:xfrm>
            <a:off x="827584" y="4653136"/>
            <a:ext cx="3672408" cy="194421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lnSpc>
                <a:spcPct val="120000"/>
              </a:lnSpc>
              <a:buClr>
                <a:srgbClr val="0000FF"/>
              </a:buClr>
              <a:defRPr/>
            </a:pPr>
            <a:r>
              <a:rPr lang="zh-CN" altLang="en-US" sz="2000" b="1" dirty="0">
                <a:solidFill>
                  <a:srgbClr val="0033CC"/>
                </a:solidFill>
                <a:latin typeface="+mn-ea"/>
                <a:ea typeface="+mn-ea"/>
              </a:rPr>
              <a:t>计算模块</a:t>
            </a:r>
            <a:endParaRPr lang="en-US" altLang="zh-CN" sz="2000" b="1" dirty="0">
              <a:solidFill>
                <a:srgbClr val="0033CC"/>
              </a:solidFill>
              <a:latin typeface="+mn-ea"/>
              <a:ea typeface="+mn-ea"/>
            </a:endParaRPr>
          </a:p>
          <a:p>
            <a:pPr>
              <a:lnSpc>
                <a:spcPct val="120000"/>
              </a:lnSpc>
              <a:buClr>
                <a:srgbClr val="0000FF"/>
              </a:buClr>
              <a:buFont typeface="Wingdings" pitchFamily="2" charset="2"/>
              <a:buChar char="Ø"/>
              <a:defRPr/>
            </a:pPr>
            <a:r>
              <a:rPr lang="zh-CN" altLang="en-US" sz="1600" b="1" dirty="0" smtClean="0">
                <a:latin typeface="+mn-ea"/>
                <a:ea typeface="+mn-ea"/>
              </a:rPr>
              <a:t>  </a:t>
            </a:r>
            <a:r>
              <a:rPr lang="zh-CN" altLang="en-US" sz="1800" dirty="0" smtClean="0">
                <a:latin typeface="+mn-ea"/>
                <a:ea typeface="+mn-ea"/>
              </a:rPr>
              <a:t>在线</a:t>
            </a:r>
            <a:r>
              <a:rPr lang="zh-CN" altLang="en-US" sz="1800" dirty="0">
                <a:latin typeface="+mn-ea"/>
                <a:ea typeface="+mn-ea"/>
              </a:rPr>
              <a:t>计算并可以保存结果</a:t>
            </a:r>
          </a:p>
          <a:p>
            <a:pPr>
              <a:lnSpc>
                <a:spcPct val="120000"/>
              </a:lnSpc>
              <a:buClr>
                <a:srgbClr val="0000FF"/>
              </a:buClr>
              <a:buFont typeface="Wingdings" pitchFamily="2" charset="2"/>
              <a:buChar char="Ø"/>
              <a:defRPr/>
            </a:pPr>
            <a:r>
              <a:rPr lang="zh-CN" altLang="en-US" sz="1800" dirty="0">
                <a:latin typeface="+mn-ea"/>
                <a:ea typeface="+mn-ea"/>
              </a:rPr>
              <a:t> </a:t>
            </a:r>
            <a:r>
              <a:rPr lang="zh-CN" altLang="en-US" sz="1800" dirty="0" smtClean="0">
                <a:latin typeface="+mn-ea"/>
                <a:ea typeface="+mn-ea"/>
              </a:rPr>
              <a:t> 可以</a:t>
            </a:r>
            <a:r>
              <a:rPr lang="zh-CN" altLang="en-US" sz="1800" dirty="0">
                <a:latin typeface="+mn-ea"/>
                <a:ea typeface="+mn-ea"/>
              </a:rPr>
              <a:t>自定义一些内置函数</a:t>
            </a:r>
          </a:p>
          <a:p>
            <a:pPr>
              <a:lnSpc>
                <a:spcPct val="120000"/>
              </a:lnSpc>
              <a:buClr>
                <a:srgbClr val="0000FF"/>
              </a:buClr>
              <a:buFont typeface="Wingdings" pitchFamily="2" charset="2"/>
              <a:buChar char="Ø"/>
              <a:defRPr/>
            </a:pPr>
            <a:r>
              <a:rPr lang="zh-CN" altLang="en-US" sz="1800" dirty="0">
                <a:latin typeface="+mn-ea"/>
                <a:ea typeface="+mn-ea"/>
              </a:rPr>
              <a:t> </a:t>
            </a:r>
            <a:r>
              <a:rPr lang="zh-CN" altLang="en-US" sz="1800" dirty="0" smtClean="0">
                <a:latin typeface="+mn-ea"/>
                <a:ea typeface="+mn-ea"/>
              </a:rPr>
              <a:t> 公式</a:t>
            </a:r>
            <a:r>
              <a:rPr lang="zh-CN" altLang="en-US" sz="1800" dirty="0">
                <a:latin typeface="+mn-ea"/>
                <a:ea typeface="+mn-ea"/>
              </a:rPr>
              <a:t>定制，满足特殊的数据加工需求，如汇总，加权平均等</a:t>
            </a:r>
          </a:p>
        </p:txBody>
      </p:sp>
    </p:spTree>
    <p:extLst>
      <p:ext uri="{BB962C8B-B14F-4D97-AF65-F5344CB8AC3E}">
        <p14:creationId xmlns:p14="http://schemas.microsoft.com/office/powerpoint/2010/main" val="155679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59632" y="409798"/>
            <a:ext cx="7427168" cy="642938"/>
          </a:xfrm>
        </p:spPr>
        <p:txBody>
          <a:bodyPr/>
          <a:lstStyle/>
          <a:p>
            <a:pPr>
              <a:defRPr/>
            </a:pPr>
            <a:r>
              <a:rPr lang="zh-CN" altLang="en-US" sz="2800" b="1" dirty="0">
                <a:latin typeface="+mj-ea"/>
                <a:cs typeface="+mn-cs"/>
              </a:rPr>
              <a:t>资质</a:t>
            </a:r>
            <a:endParaRPr lang="zh-CN" altLang="zh-CN" sz="2800" b="1" dirty="0" smtClean="0">
              <a:solidFill>
                <a:schemeClr val="bg1"/>
              </a:solidFill>
              <a:latin typeface="+mj-ea"/>
              <a:cs typeface="+mn-c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411392" y="0"/>
            <a:ext cx="4321215" cy="6858000"/>
          </a:xfrm>
          <a:prstGeom prst="rect">
            <a:avLst/>
          </a:prstGeom>
        </p:spPr>
      </p:pic>
    </p:spTree>
    <p:extLst>
      <p:ext uri="{BB962C8B-B14F-4D97-AF65-F5344CB8AC3E}">
        <p14:creationId xmlns:p14="http://schemas.microsoft.com/office/powerpoint/2010/main" val="3440674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Content Placeholder 2"/>
          <p:cNvSpPr>
            <a:spLocks noGrp="1"/>
          </p:cNvSpPr>
          <p:nvPr>
            <p:ph sz="quarter" idx="1"/>
          </p:nvPr>
        </p:nvSpPr>
        <p:spPr>
          <a:xfrm>
            <a:off x="742950" y="1214438"/>
            <a:ext cx="7186613" cy="614362"/>
          </a:xfrm>
        </p:spPr>
        <p:txBody>
          <a:bodyPr/>
          <a:lstStyle/>
          <a:p>
            <a:pPr eaLnBrk="1" hangingPunct="1">
              <a:buFontTx/>
              <a:buNone/>
            </a:pPr>
            <a:r>
              <a:rPr lang="zh-CN" altLang="en-US" sz="2400" b="1" dirty="0" smtClean="0">
                <a:solidFill>
                  <a:srgbClr val="0000FF"/>
                </a:solidFill>
                <a:latin typeface="+mn-ea"/>
              </a:rPr>
              <a:t>分布式及安全管理模块</a:t>
            </a:r>
          </a:p>
          <a:p>
            <a:pPr eaLnBrk="1" hangingPunct="1">
              <a:buFont typeface="Wingdings 2" pitchFamily="18" charset="2"/>
              <a:buNone/>
            </a:pPr>
            <a:endParaRPr lang="en-US" altLang="zh-CN" b="1" dirty="0" smtClean="0">
              <a:solidFill>
                <a:srgbClr val="0000FF"/>
              </a:solidFill>
              <a:latin typeface="+mn-ea"/>
            </a:endParaRPr>
          </a:p>
        </p:txBody>
      </p:sp>
      <p:sp>
        <p:nvSpPr>
          <p:cNvPr id="12" name="Rectangle 4"/>
          <p:cNvSpPr>
            <a:spLocks noChangeArrowheads="1"/>
          </p:cNvSpPr>
          <p:nvPr/>
        </p:nvSpPr>
        <p:spPr bwMode="auto">
          <a:xfrm>
            <a:off x="714375" y="1700808"/>
            <a:ext cx="7500938" cy="2493963"/>
          </a:xfrm>
          <a:prstGeom prst="rect">
            <a:avLst/>
          </a:prstGeom>
          <a:noFill/>
          <a:ln w="9525">
            <a:noFill/>
            <a:miter lim="800000"/>
            <a:headEnd/>
            <a:tailEnd/>
          </a:ln>
        </p:spPr>
        <p:txBody>
          <a:bodyPr>
            <a:spAutoFit/>
          </a:bodyPr>
          <a:lstStyle/>
          <a:p>
            <a:pPr lvl="1">
              <a:lnSpc>
                <a:spcPct val="130000"/>
              </a:lnSpc>
              <a:buClr>
                <a:srgbClr val="0000FF"/>
              </a:buClr>
              <a:buFont typeface="Wingdings" pitchFamily="2" charset="2"/>
              <a:buChar char="Ø"/>
              <a:defRPr/>
            </a:pPr>
            <a:r>
              <a:rPr lang="zh-CN" altLang="en-US" sz="2000" dirty="0">
                <a:latin typeface="+mn-ea"/>
                <a:ea typeface="+mn-ea"/>
              </a:rPr>
              <a:t> 基于用户，角色区分权限</a:t>
            </a:r>
          </a:p>
          <a:p>
            <a:pPr lvl="1">
              <a:lnSpc>
                <a:spcPct val="130000"/>
              </a:lnSpc>
              <a:buClr>
                <a:srgbClr val="0000FF"/>
              </a:buClr>
              <a:buFont typeface="Wingdings" pitchFamily="2" charset="2"/>
              <a:buChar char="Ø"/>
              <a:defRPr/>
            </a:pPr>
            <a:r>
              <a:rPr lang="zh-CN" altLang="en-US" sz="2000" dirty="0">
                <a:latin typeface="+mn-ea"/>
                <a:ea typeface="+mn-ea"/>
              </a:rPr>
              <a:t> 从网络的不同节点访问实时和历史数据</a:t>
            </a:r>
          </a:p>
          <a:p>
            <a:pPr lvl="1">
              <a:lnSpc>
                <a:spcPct val="130000"/>
              </a:lnSpc>
              <a:buClr>
                <a:srgbClr val="0000FF"/>
              </a:buClr>
              <a:buFont typeface="Wingdings" pitchFamily="2" charset="2"/>
              <a:buChar char="Ø"/>
              <a:defRPr/>
            </a:pPr>
            <a:r>
              <a:rPr lang="zh-CN" altLang="en-US" sz="2000" dirty="0">
                <a:latin typeface="+mn-ea"/>
                <a:ea typeface="+mn-ea"/>
              </a:rPr>
              <a:t> 各节点间可实时同步，或失步更新</a:t>
            </a:r>
            <a:endParaRPr lang="en-US" altLang="zh-CN" sz="2000" dirty="0">
              <a:latin typeface="+mn-ea"/>
              <a:ea typeface="+mn-ea"/>
            </a:endParaRPr>
          </a:p>
          <a:p>
            <a:pPr lvl="1">
              <a:lnSpc>
                <a:spcPct val="130000"/>
              </a:lnSpc>
              <a:buClr>
                <a:srgbClr val="0000FF"/>
              </a:buClr>
              <a:buFont typeface="Wingdings" pitchFamily="2" charset="2"/>
              <a:buChar char="Ø"/>
              <a:defRPr/>
            </a:pPr>
            <a:r>
              <a:rPr lang="zh-CN" altLang="en-US" sz="2000" dirty="0">
                <a:latin typeface="+mn-ea"/>
                <a:ea typeface="+mn-ea"/>
              </a:rPr>
              <a:t> 各分组及测点访问需要授权</a:t>
            </a:r>
          </a:p>
          <a:p>
            <a:pPr lvl="1">
              <a:lnSpc>
                <a:spcPct val="130000"/>
              </a:lnSpc>
              <a:buClr>
                <a:srgbClr val="0000FF"/>
              </a:buClr>
              <a:buFont typeface="Wingdings" pitchFamily="2" charset="2"/>
              <a:buChar char="Ø"/>
              <a:defRPr/>
            </a:pPr>
            <a:r>
              <a:rPr lang="zh-CN" altLang="en-US" sz="2000" dirty="0">
                <a:latin typeface="+mn-ea"/>
                <a:ea typeface="+mn-ea"/>
              </a:rPr>
              <a:t> 现场设备和实时数据库之间有防火墙或隔离器</a:t>
            </a:r>
            <a:endParaRPr lang="en-US" altLang="zh-CN" sz="2000" dirty="0">
              <a:latin typeface="+mn-ea"/>
              <a:ea typeface="+mn-ea"/>
            </a:endParaRPr>
          </a:p>
          <a:p>
            <a:pPr lvl="1">
              <a:lnSpc>
                <a:spcPct val="130000"/>
              </a:lnSpc>
              <a:buClr>
                <a:srgbClr val="0000FF"/>
              </a:buClr>
              <a:buFont typeface="Wingdings" pitchFamily="2" charset="2"/>
              <a:buChar char="Ø"/>
              <a:defRPr/>
            </a:pPr>
            <a:endParaRPr lang="zh-CN" altLang="en-US" sz="2000" dirty="0">
              <a:latin typeface="+mn-ea"/>
              <a:ea typeface="+mn-ea"/>
            </a:endParaRPr>
          </a:p>
        </p:txBody>
      </p:sp>
      <p:sp>
        <p:nvSpPr>
          <p:cNvPr id="2" name="标题 1"/>
          <p:cNvSpPr>
            <a:spLocks noGrp="1"/>
          </p:cNvSpPr>
          <p:nvPr>
            <p:ph type="title"/>
          </p:nvPr>
        </p:nvSpPr>
        <p:spPr/>
        <p:txBody>
          <a:bodyPr/>
          <a:lstStyle/>
          <a:p>
            <a:r>
              <a:rPr lang="zh-CN" altLang="en-US" b="1" dirty="0" smtClean="0">
                <a:latin typeface="+mn-ea"/>
                <a:ea typeface="+mn-ea"/>
              </a:rPr>
              <a:t>功能模块（</a:t>
            </a:r>
            <a:r>
              <a:rPr lang="en-US" altLang="zh-CN" b="1" dirty="0">
                <a:latin typeface="+mn-ea"/>
                <a:ea typeface="+mn-ea"/>
              </a:rPr>
              <a:t>2</a:t>
            </a:r>
            <a:r>
              <a:rPr lang="zh-CN" altLang="en-US" b="1" dirty="0" smtClean="0">
                <a:latin typeface="+mn-ea"/>
                <a:ea typeface="+mn-ea"/>
              </a:rPr>
              <a:t>）</a:t>
            </a:r>
            <a:endParaRPr lang="zh-CN" altLang="en-US" b="1" dirty="0">
              <a:latin typeface="+mn-ea"/>
              <a:ea typeface="+mn-ea"/>
            </a:endParaRPr>
          </a:p>
        </p:txBody>
      </p:sp>
      <p:sp>
        <p:nvSpPr>
          <p:cNvPr id="8" name="Content Placeholder 2"/>
          <p:cNvSpPr txBox="1">
            <a:spLocks/>
          </p:cNvSpPr>
          <p:nvPr/>
        </p:nvSpPr>
        <p:spPr bwMode="auto">
          <a:xfrm>
            <a:off x="755576" y="389475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hangingPunct="1">
              <a:buFont typeface="Wingdings 2" pitchFamily="18" charset="2"/>
              <a:buNone/>
            </a:pPr>
            <a:r>
              <a:rPr lang="zh-CN" altLang="en-US" sz="2400" b="1" dirty="0" smtClean="0">
                <a:solidFill>
                  <a:srgbClr val="0000FF"/>
                </a:solidFill>
                <a:latin typeface="+mn-ea"/>
              </a:rPr>
              <a:t>功能模块：搜索引擎</a:t>
            </a:r>
          </a:p>
          <a:p>
            <a:pPr eaLnBrk="1" hangingPunct="1">
              <a:buFont typeface="Wingdings 2" pitchFamily="18" charset="2"/>
              <a:buNone/>
            </a:pPr>
            <a:endParaRPr lang="en-US" altLang="zh-CN" b="1" dirty="0" smtClean="0">
              <a:solidFill>
                <a:srgbClr val="0000FF"/>
              </a:solidFill>
              <a:latin typeface="+mn-ea"/>
            </a:endParaRPr>
          </a:p>
        </p:txBody>
      </p:sp>
      <p:sp>
        <p:nvSpPr>
          <p:cNvPr id="9" name="Rectangle 4"/>
          <p:cNvSpPr>
            <a:spLocks noChangeArrowheads="1"/>
          </p:cNvSpPr>
          <p:nvPr/>
        </p:nvSpPr>
        <p:spPr bwMode="auto">
          <a:xfrm>
            <a:off x="604019" y="4365104"/>
            <a:ext cx="8072437" cy="2533001"/>
          </a:xfrm>
          <a:prstGeom prst="rect">
            <a:avLst/>
          </a:prstGeom>
          <a:noFill/>
          <a:ln w="9525">
            <a:noFill/>
            <a:miter lim="800000"/>
            <a:headEnd/>
            <a:tailEnd/>
          </a:ln>
        </p:spPr>
        <p:txBody>
          <a:bodyPr>
            <a:spAutoFit/>
          </a:bodyPr>
          <a:lstStyle/>
          <a:p>
            <a:pPr lvl="1">
              <a:lnSpc>
                <a:spcPct val="130000"/>
              </a:lnSpc>
              <a:buClr>
                <a:srgbClr val="0000FF"/>
              </a:buClr>
              <a:buFont typeface="Wingdings" pitchFamily="2" charset="2"/>
              <a:buChar char="Ø"/>
              <a:defRPr/>
            </a:pPr>
            <a:r>
              <a:rPr lang="en-US" altLang="zh-CN" sz="2000" dirty="0" smtClean="0">
                <a:latin typeface="+mn-ea"/>
                <a:ea typeface="+mn-ea"/>
              </a:rPr>
              <a:t> </a:t>
            </a:r>
            <a:r>
              <a:rPr lang="zh-CN" altLang="en-US" sz="2000" dirty="0">
                <a:latin typeface="+mn-ea"/>
                <a:ea typeface="+mn-ea"/>
              </a:rPr>
              <a:t>支持历史数据查询，修改，删除，插入等操作</a:t>
            </a:r>
            <a:endParaRPr lang="en-US" altLang="zh-CN" sz="2000" dirty="0">
              <a:latin typeface="+mn-ea"/>
              <a:ea typeface="+mn-ea"/>
            </a:endParaRPr>
          </a:p>
          <a:p>
            <a:pPr lvl="1">
              <a:lnSpc>
                <a:spcPct val="130000"/>
              </a:lnSpc>
              <a:buClr>
                <a:srgbClr val="0000FF"/>
              </a:buClr>
              <a:buFont typeface="Wingdings" pitchFamily="2" charset="2"/>
              <a:buChar char="Ø"/>
              <a:defRPr/>
            </a:pPr>
            <a:r>
              <a:rPr lang="en-US" altLang="zh-CN" sz="2000" dirty="0">
                <a:latin typeface="+mn-ea"/>
                <a:ea typeface="+mn-ea"/>
              </a:rPr>
              <a:t> </a:t>
            </a:r>
            <a:r>
              <a:rPr lang="zh-CN" altLang="en-US" sz="2000" dirty="0">
                <a:latin typeface="+mn-ea"/>
                <a:ea typeface="+mn-ea"/>
              </a:rPr>
              <a:t>按测点搜索最新实时数据</a:t>
            </a:r>
          </a:p>
          <a:p>
            <a:pPr lvl="1">
              <a:lnSpc>
                <a:spcPct val="130000"/>
              </a:lnSpc>
              <a:buClr>
                <a:srgbClr val="0000FF"/>
              </a:buClr>
              <a:buFont typeface="Wingdings" pitchFamily="2" charset="2"/>
              <a:buChar char="Ø"/>
              <a:defRPr/>
            </a:pPr>
            <a:r>
              <a:rPr lang="zh-CN" altLang="en-US" sz="2000" dirty="0">
                <a:latin typeface="+mn-ea"/>
                <a:ea typeface="+mn-ea"/>
              </a:rPr>
              <a:t> 支持按时间点，按测点，查出测点在历史某一时间点的数据</a:t>
            </a:r>
          </a:p>
          <a:p>
            <a:pPr lvl="1">
              <a:lnSpc>
                <a:spcPct val="130000"/>
              </a:lnSpc>
              <a:buClr>
                <a:srgbClr val="0000FF"/>
              </a:buClr>
              <a:buFont typeface="Wingdings" pitchFamily="2" charset="2"/>
              <a:buChar char="Ø"/>
              <a:defRPr/>
            </a:pPr>
            <a:r>
              <a:rPr lang="zh-CN" altLang="en-US" sz="2000" dirty="0">
                <a:latin typeface="+mn-ea"/>
                <a:ea typeface="+mn-ea"/>
              </a:rPr>
              <a:t> 支持按时间段，按测点，查出测点在历史某一时间段的数据及其统计情况，如：最大值，最小值，平均值，累计值等</a:t>
            </a:r>
          </a:p>
          <a:p>
            <a:pPr lvl="1">
              <a:lnSpc>
                <a:spcPct val="130000"/>
              </a:lnSpc>
              <a:buClr>
                <a:srgbClr val="0000FF"/>
              </a:buClr>
              <a:buFont typeface="Wingdings" pitchFamily="2" charset="2"/>
              <a:buChar char="Ø"/>
              <a:defRPr/>
            </a:pPr>
            <a:endParaRPr lang="en-US" altLang="zh-CN" sz="2200" b="1" dirty="0">
              <a:latin typeface="+mn-ea"/>
              <a:ea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支持接口</a:t>
            </a:r>
            <a:endParaRPr lang="zh-CN" altLang="en-US" b="1" dirty="0">
              <a:latin typeface="+mn-ea"/>
              <a:ea typeface="+mn-ea"/>
            </a:endParaRPr>
          </a:p>
        </p:txBody>
      </p:sp>
      <p:sp>
        <p:nvSpPr>
          <p:cNvPr id="4" name="圆角矩形 3"/>
          <p:cNvSpPr/>
          <p:nvPr/>
        </p:nvSpPr>
        <p:spPr bwMode="auto">
          <a:xfrm>
            <a:off x="467544" y="3127276"/>
            <a:ext cx="1834997" cy="1656184"/>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mn-ea"/>
                <a:ea typeface="+mn-ea"/>
              </a:rPr>
              <a:t>ProcessDB</a:t>
            </a:r>
            <a:r>
              <a:rPr kumimoji="0" lang="en-US" altLang="zh-CN" sz="2000" b="1" i="0" u="none" strike="noStrike" cap="none" normalizeH="0" baseline="0" dirty="0" smtClean="0">
                <a:ln>
                  <a:noFill/>
                </a:ln>
                <a:solidFill>
                  <a:schemeClr val="tx1"/>
                </a:solidFill>
                <a:effectLst/>
                <a:latin typeface="+mn-ea"/>
                <a:ea typeface="+mn-ea"/>
              </a:rPr>
              <a:t> </a:t>
            </a:r>
            <a:r>
              <a:rPr kumimoji="0" lang="en-US" altLang="zh-CN" sz="2000" b="1" i="0" u="none" strike="noStrike" cap="none" normalizeH="0" baseline="30000" dirty="0" smtClean="0">
                <a:ln>
                  <a:noFill/>
                </a:ln>
                <a:solidFill>
                  <a:schemeClr val="tx1"/>
                </a:solidFill>
                <a:effectLst/>
                <a:latin typeface="+mn-ea"/>
                <a:ea typeface="+mn-ea"/>
              </a:rPr>
              <a:t>TM</a:t>
            </a:r>
          </a:p>
          <a:p>
            <a:pPr marL="0" marR="0" indent="0" algn="ctr" defTabSz="914400" rtl="0" eaLnBrk="1" fontAlgn="base" latinLnBrk="1"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ea"/>
                <a:ea typeface="+mn-ea"/>
              </a:rPr>
              <a:t>实时数据库系统</a:t>
            </a:r>
          </a:p>
        </p:txBody>
      </p:sp>
      <p:sp>
        <p:nvSpPr>
          <p:cNvPr id="5" name="圆角矩形 4"/>
          <p:cNvSpPr/>
          <p:nvPr/>
        </p:nvSpPr>
        <p:spPr bwMode="auto">
          <a:xfrm>
            <a:off x="2483768" y="1196752"/>
            <a:ext cx="144016" cy="5517232"/>
          </a:xfrm>
          <a:prstGeom prst="roundRect">
            <a:avLst/>
          </a:prstGeom>
          <a:solidFill>
            <a:srgbClr val="3EB2F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mn-ea"/>
              <a:ea typeface="+mn-ea"/>
            </a:endParaRPr>
          </a:p>
        </p:txBody>
      </p:sp>
      <p:cxnSp>
        <p:nvCxnSpPr>
          <p:cNvPr id="7" name="直接连接符 6"/>
          <p:cNvCxnSpPr>
            <a:stCxn id="4" idx="3"/>
            <a:endCxn id="5" idx="1"/>
          </p:cNvCxnSpPr>
          <p:nvPr/>
        </p:nvCxnSpPr>
        <p:spPr bwMode="auto">
          <a:xfrm>
            <a:off x="2302541" y="3955368"/>
            <a:ext cx="181227"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8" name="圆角矩形 7"/>
          <p:cNvSpPr/>
          <p:nvPr/>
        </p:nvSpPr>
        <p:spPr bwMode="auto">
          <a:xfrm>
            <a:off x="2843808" y="1212776"/>
            <a:ext cx="5328592" cy="2000200"/>
          </a:xfrm>
          <a:prstGeom prst="roundRect">
            <a:avLst/>
          </a:prstGeom>
          <a:solidFill>
            <a:srgbClr val="75CF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30000"/>
              </a:lnSpc>
              <a:buClr>
                <a:srgbClr val="0000FF"/>
              </a:buClr>
              <a:defRPr/>
            </a:pPr>
            <a:r>
              <a:rPr lang="zh-CN" altLang="en-US" sz="2000" b="1" dirty="0">
                <a:solidFill>
                  <a:schemeClr val="tx2"/>
                </a:solidFill>
                <a:latin typeface="+mn-ea"/>
                <a:ea typeface="+mn-ea"/>
              </a:rPr>
              <a:t>客户端</a:t>
            </a:r>
            <a:r>
              <a:rPr lang="en-US" altLang="zh-CN" sz="2000" b="1" dirty="0">
                <a:solidFill>
                  <a:schemeClr val="tx2"/>
                </a:solidFill>
                <a:latin typeface="+mn-ea"/>
                <a:ea typeface="+mn-ea"/>
              </a:rPr>
              <a:t>API</a:t>
            </a:r>
            <a:r>
              <a:rPr lang="zh-CN" altLang="en-US" sz="2000" b="1" dirty="0">
                <a:solidFill>
                  <a:schemeClr val="tx2"/>
                </a:solidFill>
                <a:latin typeface="+mn-ea"/>
                <a:ea typeface="+mn-ea"/>
              </a:rPr>
              <a:t>包</a:t>
            </a:r>
            <a:endParaRPr lang="en-US" altLang="zh-CN" sz="2000" b="1" dirty="0">
              <a:solidFill>
                <a:schemeClr val="tx2"/>
              </a:solidFill>
              <a:latin typeface="+mn-ea"/>
              <a:ea typeface="+mn-ea"/>
            </a:endParaRPr>
          </a:p>
          <a:p>
            <a:pPr lvl="1" indent="-228600">
              <a:lnSpc>
                <a:spcPct val="130000"/>
              </a:lnSpc>
              <a:buClr>
                <a:srgbClr val="0000FF"/>
              </a:buClr>
              <a:buFont typeface="Wingdings" pitchFamily="2" charset="2"/>
              <a:buChar char="Ø"/>
              <a:defRPr/>
            </a:pPr>
            <a:r>
              <a:rPr lang="en-US" altLang="zh-CN" sz="1400" dirty="0">
                <a:latin typeface="+mn-ea"/>
                <a:ea typeface="+mn-ea"/>
              </a:rPr>
              <a:t> C/C++ API</a:t>
            </a:r>
          </a:p>
          <a:p>
            <a:pPr lvl="1" indent="-228600">
              <a:lnSpc>
                <a:spcPct val="130000"/>
              </a:lnSpc>
              <a:buClr>
                <a:srgbClr val="0000FF"/>
              </a:buClr>
              <a:buFont typeface="Wingdings" pitchFamily="2" charset="2"/>
              <a:buChar char="Ø"/>
              <a:defRPr/>
            </a:pPr>
            <a:r>
              <a:rPr lang="en-US" altLang="zh-CN" sz="1400" dirty="0">
                <a:latin typeface="+mn-ea"/>
                <a:ea typeface="+mn-ea"/>
              </a:rPr>
              <a:t> JAVA </a:t>
            </a:r>
            <a:r>
              <a:rPr lang="en-US" altLang="zh-CN" sz="1400" dirty="0" smtClean="0">
                <a:latin typeface="+mn-ea"/>
                <a:ea typeface="+mn-ea"/>
              </a:rPr>
              <a:t>API</a:t>
            </a:r>
          </a:p>
          <a:p>
            <a:pPr lvl="1" indent="-228600">
              <a:lnSpc>
                <a:spcPct val="130000"/>
              </a:lnSpc>
              <a:buClr>
                <a:srgbClr val="0000FF"/>
              </a:buClr>
              <a:buFont typeface="Wingdings" pitchFamily="2" charset="2"/>
              <a:buChar char="Ø"/>
              <a:defRPr/>
            </a:pPr>
            <a:r>
              <a:rPr lang="en-US" altLang="zh-CN" sz="1400" dirty="0" smtClean="0">
                <a:latin typeface="+mn-ea"/>
                <a:ea typeface="+mn-ea"/>
              </a:rPr>
              <a:t> C# API</a:t>
            </a:r>
          </a:p>
          <a:p>
            <a:pPr lvl="1" indent="-228600">
              <a:lnSpc>
                <a:spcPct val="130000"/>
              </a:lnSpc>
              <a:buClr>
                <a:srgbClr val="0000FF"/>
              </a:buClr>
              <a:buFont typeface="Wingdings" pitchFamily="2" charset="2"/>
              <a:buChar char="Ø"/>
              <a:defRPr/>
            </a:pPr>
            <a:r>
              <a:rPr lang="en-US" altLang="zh-CN" sz="1400" dirty="0" smtClean="0">
                <a:latin typeface="+mn-ea"/>
                <a:ea typeface="+mn-ea"/>
              </a:rPr>
              <a:t>Python</a:t>
            </a:r>
          </a:p>
          <a:p>
            <a:pPr lvl="1" indent="-228600">
              <a:lnSpc>
                <a:spcPct val="130000"/>
              </a:lnSpc>
              <a:buClr>
                <a:srgbClr val="0000FF"/>
              </a:buClr>
              <a:buFont typeface="Wingdings" pitchFamily="2" charset="2"/>
              <a:buChar char="Ø"/>
              <a:defRPr/>
            </a:pPr>
            <a:r>
              <a:rPr lang="en-US" altLang="zh-CN" sz="1600" dirty="0" err="1" smtClean="0">
                <a:latin typeface="+mn-ea"/>
                <a:ea typeface="+mn-ea"/>
              </a:rPr>
              <a:t>Javascript</a:t>
            </a:r>
            <a:endParaRPr lang="en-US" altLang="zh-CN" sz="1600" dirty="0">
              <a:latin typeface="+mn-ea"/>
              <a:ea typeface="+mn-ea"/>
            </a:endParaRPr>
          </a:p>
        </p:txBody>
      </p:sp>
      <p:sp>
        <p:nvSpPr>
          <p:cNvPr id="14" name="圆角矩形 13"/>
          <p:cNvSpPr/>
          <p:nvPr/>
        </p:nvSpPr>
        <p:spPr bwMode="auto">
          <a:xfrm>
            <a:off x="2843808" y="3356992"/>
            <a:ext cx="5328592" cy="2232248"/>
          </a:xfrm>
          <a:prstGeom prst="roundRect">
            <a:avLst/>
          </a:prstGeom>
          <a:solidFill>
            <a:srgbClr val="33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30000"/>
              </a:lnSpc>
              <a:buClr>
                <a:srgbClr val="0000FF"/>
              </a:buClr>
              <a:defRPr/>
            </a:pPr>
            <a:r>
              <a:rPr lang="zh-CN" altLang="en-US" sz="2000" b="1" dirty="0">
                <a:solidFill>
                  <a:schemeClr val="tx2"/>
                </a:solidFill>
                <a:latin typeface="+mn-ea"/>
                <a:ea typeface="+mn-ea"/>
              </a:rPr>
              <a:t>标准接口</a:t>
            </a:r>
          </a:p>
          <a:p>
            <a:pPr lvl="1" indent="-228600">
              <a:lnSpc>
                <a:spcPct val="130000"/>
              </a:lnSpc>
              <a:buClr>
                <a:srgbClr val="0000FF"/>
              </a:buClr>
              <a:buFont typeface="Wingdings" pitchFamily="2" charset="2"/>
              <a:buChar char="Ø"/>
              <a:defRPr/>
            </a:pPr>
            <a:r>
              <a:rPr lang="en-US" altLang="zh-CN" sz="2000" dirty="0">
                <a:latin typeface="+mn-ea"/>
                <a:ea typeface="+mn-ea"/>
              </a:rPr>
              <a:t> ODBC (</a:t>
            </a:r>
            <a:r>
              <a:rPr lang="zh-CN" altLang="en-US" sz="2000" dirty="0">
                <a:latin typeface="+mn-ea"/>
                <a:ea typeface="+mn-ea"/>
              </a:rPr>
              <a:t>开放数据库</a:t>
            </a:r>
            <a:r>
              <a:rPr lang="zh-CN" altLang="en-US" sz="2000" dirty="0" smtClean="0">
                <a:latin typeface="+mn-ea"/>
                <a:ea typeface="+mn-ea"/>
              </a:rPr>
              <a:t>互连</a:t>
            </a:r>
            <a:r>
              <a:rPr lang="en-US" altLang="zh-CN" sz="2000" dirty="0" smtClean="0">
                <a:latin typeface="+mn-ea"/>
                <a:ea typeface="+mn-ea"/>
              </a:rPr>
              <a:t>) </a:t>
            </a:r>
            <a:endParaRPr lang="en-US" altLang="zh-CN" sz="2000" dirty="0">
              <a:latin typeface="+mn-ea"/>
              <a:ea typeface="+mn-ea"/>
            </a:endParaRPr>
          </a:p>
          <a:p>
            <a:pPr lvl="1" indent="-228600">
              <a:lnSpc>
                <a:spcPct val="130000"/>
              </a:lnSpc>
              <a:buClr>
                <a:srgbClr val="0000FF"/>
              </a:buClr>
              <a:buFont typeface="Wingdings" pitchFamily="2" charset="2"/>
              <a:buChar char="Ø"/>
              <a:defRPr/>
            </a:pPr>
            <a:r>
              <a:rPr lang="en-US" altLang="zh-CN" sz="2000" dirty="0">
                <a:latin typeface="+mn-ea"/>
                <a:ea typeface="+mn-ea"/>
              </a:rPr>
              <a:t> </a:t>
            </a:r>
            <a:r>
              <a:rPr lang="en-US" altLang="zh-CN" sz="2000" dirty="0" smtClean="0">
                <a:latin typeface="+mn-ea"/>
                <a:ea typeface="+mn-ea"/>
              </a:rPr>
              <a:t>JDBC (Java </a:t>
            </a:r>
            <a:r>
              <a:rPr lang="zh-CN" altLang="en-US" sz="2000" dirty="0" smtClean="0">
                <a:latin typeface="+mn-ea"/>
                <a:ea typeface="+mn-ea"/>
              </a:rPr>
              <a:t>数据库</a:t>
            </a:r>
            <a:r>
              <a:rPr lang="zh-CN" altLang="en-US" sz="2000" dirty="0">
                <a:latin typeface="+mn-ea"/>
                <a:ea typeface="+mn-ea"/>
              </a:rPr>
              <a:t>连接</a:t>
            </a:r>
            <a:r>
              <a:rPr lang="en-US" altLang="zh-CN" sz="2000" dirty="0">
                <a:latin typeface="+mn-ea"/>
                <a:ea typeface="+mn-ea"/>
              </a:rPr>
              <a:t>) </a:t>
            </a:r>
          </a:p>
          <a:p>
            <a:pPr lvl="1" indent="-228600">
              <a:lnSpc>
                <a:spcPct val="130000"/>
              </a:lnSpc>
              <a:buClr>
                <a:srgbClr val="0000FF"/>
              </a:buClr>
              <a:buFont typeface="Wingdings" pitchFamily="2" charset="2"/>
              <a:buChar char="Ø"/>
              <a:defRPr/>
            </a:pPr>
            <a:r>
              <a:rPr lang="en-US" altLang="zh-CN" sz="2000" dirty="0">
                <a:latin typeface="+mn-ea"/>
                <a:ea typeface="+mn-ea"/>
              </a:rPr>
              <a:t> DDE </a:t>
            </a:r>
            <a:r>
              <a:rPr lang="en-US" altLang="zh-CN" sz="2000" dirty="0" smtClean="0">
                <a:latin typeface="+mn-ea"/>
                <a:ea typeface="+mn-ea"/>
              </a:rPr>
              <a:t>(</a:t>
            </a:r>
            <a:r>
              <a:rPr lang="zh-CN" altLang="en-US" sz="2000" dirty="0" smtClean="0">
                <a:latin typeface="+mn-ea"/>
                <a:ea typeface="+mn-ea"/>
              </a:rPr>
              <a:t>动态</a:t>
            </a:r>
            <a:r>
              <a:rPr lang="zh-CN" altLang="en-US" sz="2000" dirty="0">
                <a:latin typeface="+mn-ea"/>
                <a:ea typeface="+mn-ea"/>
              </a:rPr>
              <a:t>数据交换</a:t>
            </a:r>
            <a:r>
              <a:rPr lang="en-US" altLang="zh-CN" sz="2000" dirty="0" smtClean="0">
                <a:latin typeface="+mn-ea"/>
                <a:ea typeface="+mn-ea"/>
              </a:rPr>
              <a:t>)</a:t>
            </a:r>
          </a:p>
          <a:p>
            <a:pPr lvl="1" indent="-228600">
              <a:lnSpc>
                <a:spcPct val="130000"/>
              </a:lnSpc>
              <a:buClr>
                <a:srgbClr val="0000FF"/>
              </a:buClr>
              <a:buFont typeface="Wingdings" pitchFamily="2" charset="2"/>
              <a:buChar char="Ø"/>
              <a:defRPr/>
            </a:pPr>
            <a:r>
              <a:rPr lang="en-US" altLang="zh-CN" sz="2000" dirty="0">
                <a:latin typeface="+mn-ea"/>
                <a:ea typeface="+mn-ea"/>
              </a:rPr>
              <a:t> </a:t>
            </a:r>
            <a:r>
              <a:rPr lang="en-US" altLang="zh-CN" sz="2000" dirty="0" smtClean="0">
                <a:latin typeface="+mn-ea"/>
                <a:ea typeface="+mn-ea"/>
              </a:rPr>
              <a:t>OPC (</a:t>
            </a:r>
            <a:r>
              <a:rPr lang="zh-CN" altLang="en-US" sz="2000" dirty="0">
                <a:latin typeface="+mn-ea"/>
                <a:ea typeface="+mn-ea"/>
              </a:rPr>
              <a:t>用于过程控制的</a:t>
            </a:r>
            <a:r>
              <a:rPr lang="en-US" altLang="zh-CN" sz="2000" dirty="0">
                <a:latin typeface="+mn-ea"/>
                <a:ea typeface="+mn-ea"/>
              </a:rPr>
              <a:t>OLE)</a:t>
            </a:r>
          </a:p>
          <a:p>
            <a:pPr lvl="1" indent="-228600">
              <a:lnSpc>
                <a:spcPct val="130000"/>
              </a:lnSpc>
              <a:buClr>
                <a:srgbClr val="0000FF"/>
              </a:buClr>
              <a:buFont typeface="Wingdings" pitchFamily="2" charset="2"/>
              <a:buChar char="Ø"/>
              <a:defRPr/>
            </a:pPr>
            <a:endParaRPr lang="zh-CN" altLang="en-US" sz="2000" dirty="0">
              <a:latin typeface="+mn-ea"/>
              <a:ea typeface="+mn-ea"/>
            </a:endParaRPr>
          </a:p>
        </p:txBody>
      </p:sp>
      <p:cxnSp>
        <p:nvCxnSpPr>
          <p:cNvPr id="18" name="直接连接符 17"/>
          <p:cNvCxnSpPr/>
          <p:nvPr/>
        </p:nvCxnSpPr>
        <p:spPr bwMode="auto">
          <a:xfrm flipH="1">
            <a:off x="2627784" y="2132856"/>
            <a:ext cx="216024"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24" name="圆角矩形 23"/>
          <p:cNvSpPr/>
          <p:nvPr/>
        </p:nvSpPr>
        <p:spPr bwMode="auto">
          <a:xfrm>
            <a:off x="2843808" y="5733256"/>
            <a:ext cx="5328592" cy="792088"/>
          </a:xfrm>
          <a:prstGeom prst="roundRect">
            <a:avLst/>
          </a:prstGeom>
          <a:solidFill>
            <a:srgbClr val="75CF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30000"/>
              </a:lnSpc>
              <a:buClr>
                <a:srgbClr val="0000FF"/>
              </a:buClr>
              <a:defRPr/>
            </a:pPr>
            <a:r>
              <a:rPr lang="en-US" altLang="zh-CN" sz="2000" b="1" dirty="0">
                <a:latin typeface="+mn-ea"/>
                <a:ea typeface="+mn-ea"/>
              </a:rPr>
              <a:t>WEBSERVICE</a:t>
            </a:r>
            <a:r>
              <a:rPr lang="zh-CN" altLang="en-US" sz="2000" b="1" dirty="0" smtClean="0">
                <a:latin typeface="+mn-ea"/>
                <a:ea typeface="+mn-ea"/>
              </a:rPr>
              <a:t>接口： </a:t>
            </a:r>
            <a:r>
              <a:rPr lang="en-US" altLang="zh-CN" sz="2000" dirty="0" err="1" smtClean="0">
                <a:latin typeface="+mn-ea"/>
                <a:ea typeface="+mn-ea"/>
              </a:rPr>
              <a:t>Webservice</a:t>
            </a:r>
            <a:r>
              <a:rPr lang="en-US" altLang="zh-CN" sz="2000" dirty="0" smtClean="0">
                <a:latin typeface="+mn-ea"/>
                <a:ea typeface="+mn-ea"/>
              </a:rPr>
              <a:t>/RESTful</a:t>
            </a:r>
            <a:endParaRPr lang="en-US" altLang="zh-CN" sz="2000" dirty="0">
              <a:latin typeface="+mn-ea"/>
              <a:ea typeface="+mn-ea"/>
            </a:endParaRPr>
          </a:p>
        </p:txBody>
      </p:sp>
      <p:cxnSp>
        <p:nvCxnSpPr>
          <p:cNvPr id="26" name="直接连接符 25"/>
          <p:cNvCxnSpPr/>
          <p:nvPr/>
        </p:nvCxnSpPr>
        <p:spPr bwMode="auto">
          <a:xfrm flipH="1">
            <a:off x="2627784" y="4509120"/>
            <a:ext cx="216024"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27" name="直接连接符 26"/>
          <p:cNvCxnSpPr/>
          <p:nvPr/>
        </p:nvCxnSpPr>
        <p:spPr bwMode="auto">
          <a:xfrm flipH="1">
            <a:off x="2620331" y="6165304"/>
            <a:ext cx="216024" cy="0"/>
          </a:xfrm>
          <a:prstGeom prst="line">
            <a:avLst/>
          </a:prstGeom>
          <a:solidFill>
            <a:schemeClr val="accent1"/>
          </a:solidFill>
          <a:ln w="158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628584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6"/>
          <p:cNvSpPr txBox="1">
            <a:spLocks noChangeArrowheads="1"/>
          </p:cNvSpPr>
          <p:nvPr/>
        </p:nvSpPr>
        <p:spPr bwMode="auto">
          <a:xfrm>
            <a:off x="2214563" y="5357813"/>
            <a:ext cx="4857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Gulim" pitchFamily="34" charset="-127"/>
                <a:ea typeface="Gulim" pitchFamily="34" charset="-127"/>
              </a:defRPr>
            </a:lvl1pPr>
            <a:lvl2pPr marL="742950" indent="-285750" eaLnBrk="0" hangingPunct="0">
              <a:defRPr sz="2400">
                <a:solidFill>
                  <a:schemeClr val="tx1"/>
                </a:solidFill>
                <a:latin typeface="Gulim" pitchFamily="34" charset="-127"/>
                <a:ea typeface="Gulim" pitchFamily="34" charset="-127"/>
              </a:defRPr>
            </a:lvl2pPr>
            <a:lvl3pPr marL="1143000" indent="-228600" eaLnBrk="0" hangingPunct="0">
              <a:defRPr sz="2400">
                <a:solidFill>
                  <a:schemeClr val="tx1"/>
                </a:solidFill>
                <a:latin typeface="Gulim" pitchFamily="34" charset="-127"/>
                <a:ea typeface="Gulim" pitchFamily="34" charset="-127"/>
              </a:defRPr>
            </a:lvl3pPr>
            <a:lvl4pPr marL="1600200" indent="-228600" eaLnBrk="0" hangingPunct="0">
              <a:defRPr sz="2400">
                <a:solidFill>
                  <a:schemeClr val="tx1"/>
                </a:solidFill>
                <a:latin typeface="Gulim" pitchFamily="34" charset="-127"/>
                <a:ea typeface="Gulim" pitchFamily="34" charset="-127"/>
              </a:defRPr>
            </a:lvl4pPr>
            <a:lvl5pPr marL="2057400" indent="-228600" eaLnBrk="0" hangingPunct="0">
              <a:defRPr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sz="2400">
                <a:solidFill>
                  <a:schemeClr val="tx1"/>
                </a:solidFill>
                <a:latin typeface="Gulim" pitchFamily="34" charset="-127"/>
                <a:ea typeface="Gulim" pitchFamily="34" charset="-127"/>
              </a:defRPr>
            </a:lvl9pPr>
          </a:lstStyle>
          <a:p>
            <a:pPr eaLnBrk="1" hangingPunct="1"/>
            <a:endParaRPr lang="zh-CN" altLang="en-US" sz="4000" b="1">
              <a:latin typeface="+mn-ea"/>
              <a:ea typeface="+mn-ea"/>
            </a:endParaRPr>
          </a:p>
        </p:txBody>
      </p:sp>
      <p:pic>
        <p:nvPicPr>
          <p:cNvPr id="2560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369" y="1857706"/>
            <a:ext cx="77041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b="1" dirty="0" smtClean="0">
                <a:latin typeface="+mn-ea"/>
                <a:ea typeface="+mn-ea"/>
              </a:rPr>
              <a:t>功能模块（</a:t>
            </a:r>
            <a:r>
              <a:rPr lang="en-US" altLang="zh-CN" b="1" dirty="0">
                <a:latin typeface="+mn-ea"/>
                <a:ea typeface="+mn-ea"/>
              </a:rPr>
              <a:t>4</a:t>
            </a:r>
            <a:r>
              <a:rPr lang="zh-CN" altLang="en-US" b="1" dirty="0" smtClean="0">
                <a:latin typeface="+mn-ea"/>
                <a:ea typeface="+mn-ea"/>
              </a:rPr>
              <a:t>）</a:t>
            </a:r>
            <a:endParaRPr lang="zh-CN" altLang="en-US" b="1" dirty="0">
              <a:latin typeface="+mn-ea"/>
              <a:ea typeface="+mn-ea"/>
            </a:endParaRPr>
          </a:p>
        </p:txBody>
      </p:sp>
      <p:sp>
        <p:nvSpPr>
          <p:cNvPr id="6" name="Content Placeholder 2"/>
          <p:cNvSpPr txBox="1">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hangingPunct="1">
              <a:buFontTx/>
              <a:buNone/>
            </a:pPr>
            <a:r>
              <a:rPr lang="zh-CN" altLang="en-US" sz="2400" b="1" dirty="0">
                <a:solidFill>
                  <a:srgbClr val="0000FF"/>
                </a:solidFill>
                <a:latin typeface="+mn-ea"/>
              </a:rPr>
              <a:t>报表生成模块</a:t>
            </a:r>
          </a:p>
        </p:txBody>
      </p:sp>
    </p:spTree>
    <p:extLst>
      <p:ext uri="{BB962C8B-B14F-4D97-AF65-F5344CB8AC3E}">
        <p14:creationId xmlns:p14="http://schemas.microsoft.com/office/powerpoint/2010/main" val="4111366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eaLnBrk="1" hangingPunct="1">
              <a:buFont typeface="Wingdings 2" pitchFamily="18" charset="2"/>
              <a:buNone/>
            </a:pPr>
            <a:r>
              <a:rPr lang="zh-CN" altLang="en-US" sz="2400" b="1" kern="0" dirty="0" smtClean="0">
                <a:solidFill>
                  <a:srgbClr val="0000FF"/>
                </a:solidFill>
                <a:latin typeface="黑体" pitchFamily="49" charset="-122"/>
                <a:ea typeface="黑体" pitchFamily="49" charset="-122"/>
              </a:rPr>
              <a:t>控制台界面 （</a:t>
            </a:r>
            <a:r>
              <a:rPr lang="en-US" altLang="zh-CN" sz="2400" b="1" kern="0" dirty="0" smtClean="0">
                <a:solidFill>
                  <a:srgbClr val="0000FF"/>
                </a:solidFill>
                <a:latin typeface="黑体" pitchFamily="49" charset="-122"/>
                <a:ea typeface="黑体" pitchFamily="49" charset="-122"/>
              </a:rPr>
              <a:t>1</a:t>
            </a:r>
            <a:r>
              <a:rPr lang="zh-CN" altLang="en-US" sz="2400" b="1" kern="0" dirty="0" smtClean="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总览</a:t>
            </a:r>
            <a:endParaRPr lang="zh-CN" altLang="en-US" sz="2400" b="1" kern="0" dirty="0" smtClean="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b="1" dirty="0"/>
          </a:p>
        </p:txBody>
      </p:sp>
      <p:pic>
        <p:nvPicPr>
          <p:cNvPr id="3" name="图片 2"/>
          <p:cNvPicPr>
            <a:picLocks noChangeAspect="1"/>
          </p:cNvPicPr>
          <p:nvPr/>
        </p:nvPicPr>
        <p:blipFill>
          <a:blip r:embed="rId2"/>
          <a:stretch>
            <a:fillRect/>
          </a:stretch>
        </p:blipFill>
        <p:spPr>
          <a:xfrm>
            <a:off x="0" y="1828800"/>
            <a:ext cx="9144000" cy="4885741"/>
          </a:xfrm>
          <a:prstGeom prst="rect">
            <a:avLst/>
          </a:prstGeom>
        </p:spPr>
      </p:pic>
    </p:spTree>
    <p:extLst>
      <p:ext uri="{BB962C8B-B14F-4D97-AF65-F5344CB8AC3E}">
        <p14:creationId xmlns:p14="http://schemas.microsoft.com/office/powerpoint/2010/main" val="3563094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sz="quarter" idx="4294967295"/>
          </p:nvPr>
        </p:nvSpPr>
        <p:spPr>
          <a:xfrm>
            <a:off x="428625" y="1214438"/>
            <a:ext cx="7186613" cy="614362"/>
          </a:xfrm>
        </p:spPr>
        <p:txBody>
          <a:bodyPr/>
          <a:lstStyle/>
          <a:p>
            <a:pPr eaLnBrk="1" hangingPunct="1">
              <a:buFont typeface="Wingdings 2" pitchFamily="18" charset="2"/>
              <a:buNone/>
            </a:pPr>
            <a:r>
              <a:rPr lang="zh-CN" altLang="en-US" sz="2400" b="1" dirty="0" smtClean="0">
                <a:solidFill>
                  <a:srgbClr val="0000FF"/>
                </a:solidFill>
                <a:latin typeface="黑体" pitchFamily="49" charset="-122"/>
                <a:ea typeface="黑体" pitchFamily="49" charset="-122"/>
              </a:rPr>
              <a:t>控制台界面 （</a:t>
            </a:r>
            <a:r>
              <a:rPr lang="en-US" altLang="zh-CN" sz="2400" b="1" dirty="0" smtClean="0">
                <a:solidFill>
                  <a:srgbClr val="0000FF"/>
                </a:solidFill>
                <a:latin typeface="黑体" pitchFamily="49" charset="-122"/>
                <a:ea typeface="黑体" pitchFamily="49" charset="-122"/>
              </a:rPr>
              <a:t>2</a:t>
            </a:r>
            <a:r>
              <a:rPr lang="zh-CN" altLang="en-US" sz="2400" b="1" dirty="0" smtClean="0">
                <a:solidFill>
                  <a:srgbClr val="0000FF"/>
                </a:solidFill>
                <a:latin typeface="黑体" pitchFamily="49" charset="-122"/>
                <a:ea typeface="黑体" pitchFamily="49" charset="-122"/>
              </a:rPr>
              <a:t>）：查找测点</a:t>
            </a:r>
          </a:p>
        </p:txBody>
      </p:sp>
      <p:sp>
        <p:nvSpPr>
          <p:cNvPr id="2" name="标题 1"/>
          <p:cNvSpPr>
            <a:spLocks noGrp="1"/>
          </p:cNvSpPr>
          <p:nvPr>
            <p:ph type="title"/>
          </p:nvPr>
        </p:nvSpPr>
        <p:spPr/>
        <p:txBody>
          <a:bodyPr/>
          <a:lstStyle/>
          <a:p>
            <a:r>
              <a:rPr lang="zh-CN" altLang="en-US" b="1" dirty="0" smtClean="0"/>
              <a:t>控制台</a:t>
            </a:r>
            <a:endParaRPr lang="zh-CN" altLang="en-US" dirty="0"/>
          </a:p>
        </p:txBody>
      </p:sp>
      <p:pic>
        <p:nvPicPr>
          <p:cNvPr id="3" name="图片 2"/>
          <p:cNvPicPr>
            <a:picLocks noChangeAspect="1"/>
          </p:cNvPicPr>
          <p:nvPr/>
        </p:nvPicPr>
        <p:blipFill>
          <a:blip r:embed="rId2"/>
          <a:stretch>
            <a:fillRect/>
          </a:stretch>
        </p:blipFill>
        <p:spPr>
          <a:xfrm>
            <a:off x="152952" y="2248047"/>
            <a:ext cx="8838095" cy="2361905"/>
          </a:xfrm>
          <a:prstGeom prst="rect">
            <a:avLst/>
          </a:prstGeom>
        </p:spPr>
      </p:pic>
    </p:spTree>
    <p:extLst>
      <p:ext uri="{BB962C8B-B14F-4D97-AF65-F5344CB8AC3E}">
        <p14:creationId xmlns:p14="http://schemas.microsoft.com/office/powerpoint/2010/main" val="3451074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8624" y="1828801"/>
            <a:ext cx="8258175" cy="4912568"/>
          </a:xfrm>
          <a:prstGeom prst="rect">
            <a:avLst/>
          </a:prstGeom>
        </p:spPr>
      </p:pic>
      <p:sp>
        <p:nvSpPr>
          <p:cNvPr id="33795" name="Content Placeholder 2"/>
          <p:cNvSpPr>
            <a:spLocks noGrp="1"/>
          </p:cNvSpPr>
          <p:nvPr>
            <p:ph sz="quarter" idx="4294967295"/>
          </p:nvPr>
        </p:nvSpPr>
        <p:spPr>
          <a:xfrm>
            <a:off x="428625" y="1214438"/>
            <a:ext cx="7186613" cy="614362"/>
          </a:xfrm>
        </p:spPr>
        <p:txBody>
          <a:bodyPr/>
          <a:lstStyle/>
          <a:p>
            <a:pPr eaLnBrk="1" hangingPunct="1">
              <a:buFont typeface="Wingdings 2" pitchFamily="18" charset="2"/>
              <a:buNone/>
            </a:pPr>
            <a:r>
              <a:rPr lang="zh-CN" altLang="en-US" sz="2400" b="1" dirty="0" smtClean="0">
                <a:solidFill>
                  <a:srgbClr val="0000FF"/>
                </a:solidFill>
                <a:latin typeface="黑体" pitchFamily="49" charset="-122"/>
                <a:ea typeface="黑体" pitchFamily="49" charset="-122"/>
              </a:rPr>
              <a:t>控制台界面 （</a:t>
            </a:r>
            <a:r>
              <a:rPr lang="en-US" altLang="zh-CN" sz="2400" b="1" dirty="0" smtClean="0">
                <a:solidFill>
                  <a:srgbClr val="0000FF"/>
                </a:solidFill>
                <a:latin typeface="黑体" pitchFamily="49" charset="-122"/>
                <a:ea typeface="黑体" pitchFamily="49" charset="-122"/>
              </a:rPr>
              <a:t>3</a:t>
            </a:r>
            <a:r>
              <a:rPr lang="zh-CN" altLang="en-US" sz="2400" b="1" dirty="0" smtClean="0">
                <a:solidFill>
                  <a:srgbClr val="0000FF"/>
                </a:solidFill>
                <a:latin typeface="黑体" pitchFamily="49" charset="-122"/>
                <a:ea typeface="黑体" pitchFamily="49" charset="-122"/>
              </a:rPr>
              <a:t>）：历史查找</a:t>
            </a:r>
          </a:p>
        </p:txBody>
      </p:sp>
      <p:sp>
        <p:nvSpPr>
          <p:cNvPr id="2" name="标题 1"/>
          <p:cNvSpPr>
            <a:spLocks noGrp="1"/>
          </p:cNvSpPr>
          <p:nvPr>
            <p:ph type="title"/>
          </p:nvPr>
        </p:nvSpPr>
        <p:spPr/>
        <p:txBody>
          <a:bodyPr/>
          <a:lstStyle/>
          <a:p>
            <a:r>
              <a:rPr lang="zh-CN" altLang="en-US" b="1" dirty="0" smtClean="0"/>
              <a:t>控制台</a:t>
            </a:r>
            <a:endParaRPr lang="zh-CN" altLang="en-US" dirty="0"/>
          </a:p>
        </p:txBody>
      </p:sp>
    </p:spTree>
    <p:extLst>
      <p:ext uri="{BB962C8B-B14F-4D97-AF65-F5344CB8AC3E}">
        <p14:creationId xmlns:p14="http://schemas.microsoft.com/office/powerpoint/2010/main" val="1867131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8624" y="1772816"/>
            <a:ext cx="8258175" cy="4968552"/>
          </a:xfrm>
          <a:prstGeom prst="rect">
            <a:avLst/>
          </a:prstGeom>
        </p:spPr>
      </p:pic>
      <p:sp>
        <p:nvSpPr>
          <p:cNvPr id="34819" name="Content Placeholder 2"/>
          <p:cNvSpPr>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ts val="575"/>
              </a:spcBef>
              <a:buClr>
                <a:schemeClr val="accent1"/>
              </a:buClr>
              <a:buSzPct val="85000"/>
              <a:buFont typeface="Wingdings 2" pitchFamily="18" charset="2"/>
              <a:buNone/>
            </a:pPr>
            <a:r>
              <a:rPr lang="zh-CN" altLang="en-US" b="1" dirty="0">
                <a:solidFill>
                  <a:srgbClr val="0000FF"/>
                </a:solidFill>
                <a:latin typeface="黑体" pitchFamily="49" charset="-122"/>
                <a:ea typeface="黑体" pitchFamily="49" charset="-122"/>
              </a:rPr>
              <a:t>控制台界面 </a:t>
            </a:r>
            <a:r>
              <a:rPr lang="zh-CN" altLang="en-US" b="1" dirty="0" smtClean="0">
                <a:solidFill>
                  <a:srgbClr val="0000FF"/>
                </a:solidFill>
                <a:latin typeface="黑体" pitchFamily="49" charset="-122"/>
                <a:ea typeface="黑体" pitchFamily="49" charset="-122"/>
              </a:rPr>
              <a:t>（</a:t>
            </a:r>
            <a:r>
              <a:rPr lang="en-US" altLang="zh-CN" b="1" dirty="0" smtClean="0">
                <a:solidFill>
                  <a:srgbClr val="0000FF"/>
                </a:solidFill>
                <a:latin typeface="黑体" pitchFamily="49" charset="-122"/>
                <a:ea typeface="黑体" pitchFamily="49" charset="-122"/>
              </a:rPr>
              <a:t>4</a:t>
            </a:r>
            <a:r>
              <a:rPr lang="zh-CN" altLang="en-US" b="1" dirty="0" smtClean="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趋势曲线</a:t>
            </a:r>
            <a:endParaRPr lang="en-US" altLang="zh-CN" b="1" dirty="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dirty="0"/>
          </a:p>
        </p:txBody>
      </p:sp>
    </p:spTree>
    <p:extLst>
      <p:ext uri="{BB962C8B-B14F-4D97-AF65-F5344CB8AC3E}">
        <p14:creationId xmlns:p14="http://schemas.microsoft.com/office/powerpoint/2010/main" val="201904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ts val="575"/>
              </a:spcBef>
              <a:buClr>
                <a:schemeClr val="accent1"/>
              </a:buClr>
              <a:buSzPct val="85000"/>
              <a:buFont typeface="Wingdings 2" pitchFamily="18" charset="2"/>
              <a:buNone/>
            </a:pPr>
            <a:r>
              <a:rPr lang="zh-CN" altLang="en-US" b="1" dirty="0">
                <a:solidFill>
                  <a:srgbClr val="0000FF"/>
                </a:solidFill>
                <a:latin typeface="黑体" pitchFamily="49" charset="-122"/>
                <a:ea typeface="黑体" pitchFamily="49" charset="-122"/>
              </a:rPr>
              <a:t>控制台界面 </a:t>
            </a:r>
            <a:r>
              <a:rPr lang="zh-CN" altLang="en-US" b="1" dirty="0" smtClean="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5</a:t>
            </a:r>
            <a:r>
              <a:rPr lang="zh-CN" altLang="en-US" b="1" dirty="0" smtClean="0">
                <a:solidFill>
                  <a:srgbClr val="0000FF"/>
                </a:solidFill>
                <a:latin typeface="黑体" pitchFamily="49" charset="-122"/>
                <a:ea typeface="黑体" pitchFamily="49" charset="-122"/>
              </a:rPr>
              <a:t>）：定时任务</a:t>
            </a:r>
            <a:endParaRPr lang="en-US" altLang="zh-CN" b="1" dirty="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dirty="0"/>
          </a:p>
        </p:txBody>
      </p:sp>
      <p:pic>
        <p:nvPicPr>
          <p:cNvPr id="3" name="图片 2"/>
          <p:cNvPicPr>
            <a:picLocks noChangeAspect="1"/>
          </p:cNvPicPr>
          <p:nvPr/>
        </p:nvPicPr>
        <p:blipFill>
          <a:blip r:embed="rId2"/>
          <a:stretch>
            <a:fillRect/>
          </a:stretch>
        </p:blipFill>
        <p:spPr>
          <a:xfrm>
            <a:off x="0" y="1828800"/>
            <a:ext cx="9144000" cy="4890865"/>
          </a:xfrm>
          <a:prstGeom prst="rect">
            <a:avLst/>
          </a:prstGeom>
        </p:spPr>
      </p:pic>
    </p:spTree>
    <p:extLst>
      <p:ext uri="{BB962C8B-B14F-4D97-AF65-F5344CB8AC3E}">
        <p14:creationId xmlns:p14="http://schemas.microsoft.com/office/powerpoint/2010/main" val="17074388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ts val="575"/>
              </a:spcBef>
              <a:buClr>
                <a:schemeClr val="accent1"/>
              </a:buClr>
              <a:buSzPct val="85000"/>
              <a:buFont typeface="Wingdings 2" pitchFamily="18" charset="2"/>
              <a:buNone/>
            </a:pPr>
            <a:r>
              <a:rPr lang="zh-CN" altLang="en-US" b="1" dirty="0">
                <a:solidFill>
                  <a:srgbClr val="0000FF"/>
                </a:solidFill>
                <a:latin typeface="黑体" pitchFamily="49" charset="-122"/>
                <a:ea typeface="黑体" pitchFamily="49" charset="-122"/>
              </a:rPr>
              <a:t>控制台界面 </a:t>
            </a:r>
            <a:r>
              <a:rPr lang="zh-CN" altLang="en-US" b="1" dirty="0" smtClean="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6</a:t>
            </a:r>
            <a:r>
              <a:rPr lang="zh-CN" altLang="en-US" b="1" dirty="0" smtClean="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告警</a:t>
            </a:r>
            <a:endParaRPr lang="en-US" altLang="zh-CN" b="1" dirty="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dirty="0"/>
          </a:p>
        </p:txBody>
      </p:sp>
      <p:pic>
        <p:nvPicPr>
          <p:cNvPr id="3" name="图片 2"/>
          <p:cNvPicPr>
            <a:picLocks noChangeAspect="1"/>
          </p:cNvPicPr>
          <p:nvPr/>
        </p:nvPicPr>
        <p:blipFill>
          <a:blip r:embed="rId2"/>
          <a:stretch>
            <a:fillRect/>
          </a:stretch>
        </p:blipFill>
        <p:spPr>
          <a:xfrm>
            <a:off x="0" y="1837842"/>
            <a:ext cx="9144000" cy="4886400"/>
          </a:xfrm>
          <a:prstGeom prst="rect">
            <a:avLst/>
          </a:prstGeom>
        </p:spPr>
      </p:pic>
    </p:spTree>
    <p:extLst>
      <p:ext uri="{BB962C8B-B14F-4D97-AF65-F5344CB8AC3E}">
        <p14:creationId xmlns:p14="http://schemas.microsoft.com/office/powerpoint/2010/main" val="2007182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ts val="575"/>
              </a:spcBef>
              <a:buClr>
                <a:schemeClr val="accent1"/>
              </a:buClr>
              <a:buSzPct val="85000"/>
              <a:buFont typeface="Wingdings 2" pitchFamily="18" charset="2"/>
              <a:buNone/>
            </a:pPr>
            <a:r>
              <a:rPr lang="zh-CN" altLang="en-US" b="1" dirty="0">
                <a:solidFill>
                  <a:srgbClr val="0000FF"/>
                </a:solidFill>
                <a:latin typeface="黑体" pitchFamily="49" charset="-122"/>
                <a:ea typeface="黑体" pitchFamily="49" charset="-122"/>
              </a:rPr>
              <a:t>控制台界面 </a:t>
            </a:r>
            <a:r>
              <a:rPr lang="zh-CN" altLang="en-US" b="1" dirty="0" smtClean="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7</a:t>
            </a:r>
            <a:r>
              <a:rPr lang="zh-CN" altLang="en-US" b="1" dirty="0" smtClean="0">
                <a:solidFill>
                  <a:srgbClr val="0000FF"/>
                </a:solidFill>
                <a:latin typeface="黑体" pitchFamily="49" charset="-122"/>
                <a:ea typeface="黑体" pitchFamily="49" charset="-122"/>
              </a:rPr>
              <a:t>）：双机热备</a:t>
            </a:r>
            <a:endParaRPr lang="en-US" altLang="zh-CN" b="1" dirty="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dirty="0"/>
          </a:p>
        </p:txBody>
      </p:sp>
      <p:pic>
        <p:nvPicPr>
          <p:cNvPr id="3" name="图片 2"/>
          <p:cNvPicPr>
            <a:picLocks noChangeAspect="1"/>
          </p:cNvPicPr>
          <p:nvPr/>
        </p:nvPicPr>
        <p:blipFill>
          <a:blip r:embed="rId2"/>
          <a:stretch>
            <a:fillRect/>
          </a:stretch>
        </p:blipFill>
        <p:spPr>
          <a:xfrm>
            <a:off x="0" y="1828800"/>
            <a:ext cx="9144000" cy="4881275"/>
          </a:xfrm>
          <a:prstGeom prst="rect">
            <a:avLst/>
          </a:prstGeom>
        </p:spPr>
      </p:pic>
    </p:spTree>
    <p:extLst>
      <p:ext uri="{BB962C8B-B14F-4D97-AF65-F5344CB8AC3E}">
        <p14:creationId xmlns:p14="http://schemas.microsoft.com/office/powerpoint/2010/main" val="4177625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b="1" dirty="0" smtClean="0">
                <a:latin typeface="+mj-ea"/>
                <a:cs typeface="+mn-cs"/>
              </a:rPr>
              <a:t>业务范围</a:t>
            </a:r>
            <a:endParaRPr lang="zh-CN" altLang="en-US" sz="2800" b="1" dirty="0">
              <a:latin typeface="+mj-ea"/>
              <a:cs typeface="+mn-cs"/>
            </a:endParaRPr>
          </a:p>
        </p:txBody>
      </p:sp>
      <p:sp>
        <p:nvSpPr>
          <p:cNvPr id="3" name="内容占位符 2"/>
          <p:cNvSpPr>
            <a:spLocks noGrp="1"/>
          </p:cNvSpPr>
          <p:nvPr>
            <p:ph idx="1"/>
          </p:nvPr>
        </p:nvSpPr>
        <p:spPr/>
        <p:txBody>
          <a:bodyPr/>
          <a:lstStyle/>
          <a:p>
            <a:r>
              <a:rPr lang="zh-CN" altLang="en-US" sz="2400" b="1" dirty="0" smtClean="0">
                <a:latin typeface="楷体" pitchFamily="49" charset="-122"/>
                <a:ea typeface="楷体" pitchFamily="49" charset="-122"/>
                <a:cs typeface="Arial" pitchFamily="34" charset="0"/>
              </a:rPr>
              <a:t>上海</a:t>
            </a:r>
            <a:r>
              <a:rPr lang="zh-CN" altLang="en-US" sz="2400" b="1" dirty="0">
                <a:latin typeface="楷体" pitchFamily="49" charset="-122"/>
                <a:ea typeface="楷体" pitchFamily="49" charset="-122"/>
                <a:cs typeface="Arial" pitchFamily="34" charset="0"/>
              </a:rPr>
              <a:t>数全</a:t>
            </a:r>
            <a:r>
              <a:rPr lang="zh-CN" altLang="en-US" sz="2400" b="1" dirty="0" smtClean="0">
                <a:latin typeface="楷体" pitchFamily="49" charset="-122"/>
                <a:ea typeface="楷体" pitchFamily="49" charset="-122"/>
                <a:cs typeface="Arial" pitchFamily="34" charset="0"/>
              </a:rPr>
              <a:t>软件是</a:t>
            </a:r>
            <a:r>
              <a:rPr lang="zh-CN" altLang="en-US" sz="2400" b="1" dirty="0">
                <a:latin typeface="楷体" pitchFamily="49" charset="-122"/>
                <a:ea typeface="楷体" pitchFamily="49" charset="-122"/>
                <a:cs typeface="Arial" pitchFamily="34" charset="0"/>
              </a:rPr>
              <a:t>一家</a:t>
            </a:r>
            <a:r>
              <a:rPr lang="zh-CN" altLang="en-US" sz="2400" b="1">
                <a:latin typeface="楷体" pitchFamily="49" charset="-122"/>
                <a:ea typeface="楷体" pitchFamily="49" charset="-122"/>
                <a:cs typeface="Arial" pitchFamily="34" charset="0"/>
              </a:rPr>
              <a:t>专业</a:t>
            </a:r>
            <a:r>
              <a:rPr lang="zh-CN" altLang="en-US" sz="2400" b="1" smtClean="0">
                <a:latin typeface="楷体" pitchFamily="49" charset="-122"/>
                <a:ea typeface="楷体" pitchFamily="49" charset="-122"/>
                <a:cs typeface="Arial" pitchFamily="34" charset="0"/>
              </a:rPr>
              <a:t>从事工业物</a:t>
            </a:r>
            <a:r>
              <a:rPr lang="zh-CN" altLang="en-US" sz="2400" b="1" dirty="0" smtClean="0">
                <a:latin typeface="楷体" pitchFamily="49" charset="-122"/>
                <a:ea typeface="楷体" pitchFamily="49" charset="-122"/>
                <a:cs typeface="Arial" pitchFamily="34" charset="0"/>
              </a:rPr>
              <a:t>联网大数据的收集、传输、存储、分析和展示产品研发及相关应用软件开发</a:t>
            </a:r>
            <a:r>
              <a:rPr lang="zh-CN" altLang="en-US" sz="2400" b="1" dirty="0">
                <a:latin typeface="楷体" pitchFamily="49" charset="-122"/>
                <a:ea typeface="楷体" pitchFamily="49" charset="-122"/>
                <a:cs typeface="Arial" pitchFamily="34" charset="0"/>
              </a:rPr>
              <a:t>的高科技企业</a:t>
            </a:r>
            <a:r>
              <a:rPr lang="zh-CN" altLang="en-US" sz="2400" b="1" dirty="0" smtClean="0">
                <a:latin typeface="楷体" pitchFamily="49" charset="-122"/>
                <a:ea typeface="楷体" pitchFamily="49" charset="-122"/>
                <a:cs typeface="Arial" pitchFamily="34" charset="0"/>
              </a:rPr>
              <a:t>。</a:t>
            </a:r>
            <a:endParaRPr lang="en-US" altLang="zh-CN" sz="2400" b="1" dirty="0" smtClean="0">
              <a:latin typeface="楷体" pitchFamily="49" charset="-122"/>
              <a:ea typeface="楷体" pitchFamily="49" charset="-122"/>
              <a:cs typeface="Arial" pitchFamily="34" charset="0"/>
            </a:endParaRPr>
          </a:p>
          <a:p>
            <a:r>
              <a:rPr lang="zh-CN" altLang="en-US" sz="2400" b="1" dirty="0" smtClean="0">
                <a:latin typeface="楷体" pitchFamily="49" charset="-122"/>
                <a:ea typeface="楷体" pitchFamily="49" charset="-122"/>
                <a:cs typeface="Arial" pitchFamily="34" charset="0"/>
              </a:rPr>
              <a:t>通</a:t>
            </a:r>
            <a:r>
              <a:rPr lang="zh-CN" altLang="en-US" sz="2400" b="1" dirty="0">
                <a:latin typeface="楷体" pitchFamily="49" charset="-122"/>
                <a:ea typeface="楷体" pitchFamily="49" charset="-122"/>
                <a:cs typeface="Arial" pitchFamily="34" charset="0"/>
              </a:rPr>
              <a:t>过与国内合作伙伴长期合作，针对不同行业应用的具体特点和需求，我们提供性价比优越的产品和方案以及全面的服务，并在很多行业积累了丰富的经验。</a:t>
            </a:r>
            <a:endParaRPr lang="en-US" altLang="zh-CN" sz="2400" b="1" dirty="0">
              <a:latin typeface="楷体" pitchFamily="49" charset="-122"/>
              <a:ea typeface="楷体" pitchFamily="49" charset="-122"/>
              <a:cs typeface="Arial" pitchFamily="34" charset="0"/>
            </a:endParaRPr>
          </a:p>
          <a:p>
            <a:r>
              <a:rPr lang="zh-CN" altLang="en-US" sz="2400" b="1" dirty="0">
                <a:latin typeface="楷体" pitchFamily="49" charset="-122"/>
                <a:ea typeface="楷体" pitchFamily="49" charset="-122"/>
                <a:cs typeface="Arial" pitchFamily="34" charset="0"/>
              </a:rPr>
              <a:t>我们始终专注于</a:t>
            </a:r>
            <a:r>
              <a:rPr lang="zh-CN" altLang="en-US" sz="2400" b="1" dirty="0" smtClean="0">
                <a:latin typeface="楷体" pitchFamily="49" charset="-122"/>
                <a:ea typeface="楷体" pitchFamily="49" charset="-122"/>
                <a:cs typeface="Arial" pitchFamily="34" charset="0"/>
              </a:rPr>
              <a:t>流程和离散工业</a:t>
            </a:r>
            <a:r>
              <a:rPr lang="zh-CN" altLang="en-US" sz="2400" b="1" dirty="0">
                <a:latin typeface="楷体" pitchFamily="49" charset="-122"/>
                <a:ea typeface="楷体" pitchFamily="49" charset="-122"/>
                <a:cs typeface="Arial" pitchFamily="34" charset="0"/>
              </a:rPr>
              <a:t>的生产信息化领域，坚持自主创新，贴近用户的实际需求，研发了实时数据库和多种应用软</a:t>
            </a:r>
            <a:r>
              <a:rPr lang="zh-CN" altLang="en-US" sz="2400" b="1" dirty="0" smtClean="0">
                <a:latin typeface="楷体" pitchFamily="49" charset="-122"/>
                <a:ea typeface="楷体" pitchFamily="49" charset="-122"/>
                <a:cs typeface="Arial" pitchFamily="34" charset="0"/>
              </a:rPr>
              <a:t>件。</a:t>
            </a:r>
            <a:endParaRPr lang="en-US" altLang="zh-CN" sz="2400" b="1" dirty="0" smtClean="0">
              <a:latin typeface="楷体" pitchFamily="49" charset="-122"/>
              <a:ea typeface="楷体" pitchFamily="49" charset="-122"/>
              <a:cs typeface="Arial" pitchFamily="34" charset="0"/>
            </a:endParaRPr>
          </a:p>
          <a:p>
            <a:r>
              <a:rPr lang="zh-CN" altLang="en-US" sz="2400" b="1" dirty="0" smtClean="0">
                <a:latin typeface="楷体" pitchFamily="49" charset="-122"/>
                <a:ea typeface="楷体" pitchFamily="49" charset="-122"/>
                <a:cs typeface="Arial" pitchFamily="34" charset="0"/>
              </a:rPr>
              <a:t>在船舶、港口、电网、发电、农业、冶金、</a:t>
            </a:r>
            <a:r>
              <a:rPr lang="zh-CN" altLang="en-US" sz="2400" b="1" dirty="0">
                <a:latin typeface="楷体" pitchFamily="49" charset="-122"/>
                <a:ea typeface="楷体" pitchFamily="49" charset="-122"/>
                <a:cs typeface="Arial" pitchFamily="34" charset="0"/>
              </a:rPr>
              <a:t>石油、化工、食品、制药、水处理</a:t>
            </a:r>
            <a:r>
              <a:rPr lang="zh-CN" altLang="en-US" sz="2400" b="1" dirty="0" smtClean="0">
                <a:latin typeface="楷体" pitchFamily="49" charset="-122"/>
                <a:ea typeface="楷体" pitchFamily="49" charset="-122"/>
                <a:cs typeface="Arial" pitchFamily="34" charset="0"/>
              </a:rPr>
              <a:t>、公共事业</a:t>
            </a:r>
            <a:r>
              <a:rPr lang="zh-CN" altLang="en-US" sz="2400" b="1" dirty="0">
                <a:latin typeface="楷体" pitchFamily="49" charset="-122"/>
                <a:ea typeface="楷体" pitchFamily="49" charset="-122"/>
                <a:cs typeface="Arial" pitchFamily="34" charset="0"/>
              </a:rPr>
              <a:t>、制造业、建筑</a:t>
            </a:r>
            <a:r>
              <a:rPr lang="en-US" altLang="zh-CN" sz="2400" b="1" dirty="0">
                <a:latin typeface="楷体" pitchFamily="49" charset="-122"/>
                <a:ea typeface="楷体" pitchFamily="49" charset="-122"/>
                <a:cs typeface="Arial" pitchFamily="34" charset="0"/>
              </a:rPr>
              <a:t>/</a:t>
            </a:r>
            <a:r>
              <a:rPr lang="zh-CN" altLang="en-US" sz="2400" b="1" dirty="0">
                <a:latin typeface="楷体" pitchFamily="49" charset="-122"/>
                <a:ea typeface="楷体" pitchFamily="49" charset="-122"/>
                <a:cs typeface="Arial" pitchFamily="34" charset="0"/>
              </a:rPr>
              <a:t>楼宇</a:t>
            </a:r>
            <a:r>
              <a:rPr lang="zh-CN" altLang="en-US" sz="2400" b="1" dirty="0" smtClean="0">
                <a:latin typeface="楷体" pitchFamily="49" charset="-122"/>
                <a:ea typeface="楷体" pitchFamily="49" charset="-122"/>
                <a:cs typeface="Arial" pitchFamily="34" charset="0"/>
              </a:rPr>
              <a:t>、烟草</a:t>
            </a:r>
            <a:r>
              <a:rPr lang="zh-CN" altLang="en-US" sz="2400" b="1" dirty="0">
                <a:latin typeface="楷体" pitchFamily="49" charset="-122"/>
                <a:ea typeface="楷体" pitchFamily="49" charset="-122"/>
                <a:cs typeface="Arial" pitchFamily="34" charset="0"/>
              </a:rPr>
              <a:t>、环保、水利等多个行业和领域</a:t>
            </a:r>
            <a:r>
              <a:rPr lang="zh-CN" altLang="en-US" sz="2400" b="1" dirty="0" smtClean="0">
                <a:latin typeface="楷体" pitchFamily="49" charset="-122"/>
                <a:ea typeface="楷体" pitchFamily="49" charset="-122"/>
                <a:cs typeface="Arial" pitchFamily="34" charset="0"/>
              </a:rPr>
              <a:t>提供海量过程数据收集和分析方案。</a:t>
            </a:r>
            <a:r>
              <a:rPr lang="zh-CN" altLang="en-US" sz="2400" b="1" dirty="0">
                <a:latin typeface="楷体" pitchFamily="49" charset="-122"/>
                <a:ea typeface="楷体" pitchFamily="49" charset="-122"/>
                <a:cs typeface="Arial" pitchFamily="34" charset="0"/>
              </a:rPr>
              <a:t> </a:t>
            </a:r>
            <a:endParaRPr lang="en-US" altLang="zh-CN" sz="2400" b="1" dirty="0" smtClean="0">
              <a:latin typeface="+mj-ea"/>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p:cNvSpPr>
          <p:nvPr/>
        </p:nvSpPr>
        <p:spPr bwMode="auto">
          <a:xfrm>
            <a:off x="428625" y="1214438"/>
            <a:ext cx="718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ts val="575"/>
              </a:spcBef>
              <a:buClr>
                <a:schemeClr val="accent1"/>
              </a:buClr>
              <a:buSzPct val="85000"/>
              <a:buFont typeface="Wingdings 2" pitchFamily="18" charset="2"/>
              <a:buNone/>
            </a:pPr>
            <a:r>
              <a:rPr lang="zh-CN" altLang="en-US" b="1" dirty="0">
                <a:solidFill>
                  <a:srgbClr val="0000FF"/>
                </a:solidFill>
                <a:latin typeface="黑体" pitchFamily="49" charset="-122"/>
                <a:ea typeface="黑体" pitchFamily="49" charset="-122"/>
              </a:rPr>
              <a:t>控制台界面 </a:t>
            </a:r>
            <a:r>
              <a:rPr lang="zh-CN" altLang="en-US" b="1" dirty="0" smtClean="0">
                <a:solidFill>
                  <a:srgbClr val="0000FF"/>
                </a:solidFill>
                <a:latin typeface="黑体" pitchFamily="49" charset="-122"/>
                <a:ea typeface="黑体" pitchFamily="49" charset="-122"/>
              </a:rPr>
              <a:t>（</a:t>
            </a:r>
            <a:r>
              <a:rPr lang="en-US" altLang="zh-CN" b="1" dirty="0" smtClean="0">
                <a:solidFill>
                  <a:srgbClr val="0000FF"/>
                </a:solidFill>
                <a:latin typeface="黑体" pitchFamily="49" charset="-122"/>
                <a:ea typeface="黑体" pitchFamily="49" charset="-122"/>
              </a:rPr>
              <a:t>4</a:t>
            </a:r>
            <a:r>
              <a:rPr lang="zh-CN" altLang="en-US" b="1" dirty="0" smtClean="0">
                <a:solidFill>
                  <a:srgbClr val="0000FF"/>
                </a:solidFill>
                <a:latin typeface="黑体" pitchFamily="49" charset="-122"/>
                <a:ea typeface="黑体" pitchFamily="49" charset="-122"/>
              </a:rPr>
              <a:t>）：集群</a:t>
            </a:r>
            <a:endParaRPr lang="en-US" altLang="zh-CN" b="1" dirty="0">
              <a:solidFill>
                <a:srgbClr val="0000FF"/>
              </a:solidFill>
              <a:latin typeface="黑体" pitchFamily="49" charset="-122"/>
              <a:ea typeface="黑体" pitchFamily="49" charset="-122"/>
            </a:endParaRPr>
          </a:p>
        </p:txBody>
      </p:sp>
      <p:sp>
        <p:nvSpPr>
          <p:cNvPr id="2" name="标题 1"/>
          <p:cNvSpPr>
            <a:spLocks noGrp="1"/>
          </p:cNvSpPr>
          <p:nvPr>
            <p:ph type="title"/>
          </p:nvPr>
        </p:nvSpPr>
        <p:spPr/>
        <p:txBody>
          <a:bodyPr/>
          <a:lstStyle/>
          <a:p>
            <a:r>
              <a:rPr lang="zh-CN" altLang="en-US" b="1" dirty="0" smtClean="0"/>
              <a:t>控制台</a:t>
            </a:r>
            <a:endParaRPr lang="zh-CN" altLang="en-US" dirty="0"/>
          </a:p>
        </p:txBody>
      </p:sp>
      <p:pic>
        <p:nvPicPr>
          <p:cNvPr id="3" name="图片 2"/>
          <p:cNvPicPr>
            <a:picLocks noChangeAspect="1"/>
          </p:cNvPicPr>
          <p:nvPr/>
        </p:nvPicPr>
        <p:blipFill>
          <a:blip r:embed="rId2"/>
          <a:stretch>
            <a:fillRect/>
          </a:stretch>
        </p:blipFill>
        <p:spPr>
          <a:xfrm>
            <a:off x="0" y="1916832"/>
            <a:ext cx="9144000" cy="4873925"/>
          </a:xfrm>
          <a:prstGeom prst="rect">
            <a:avLst/>
          </a:prstGeom>
        </p:spPr>
      </p:pic>
    </p:spTree>
    <p:extLst>
      <p:ext uri="{BB962C8B-B14F-4D97-AF65-F5344CB8AC3E}">
        <p14:creationId xmlns:p14="http://schemas.microsoft.com/office/powerpoint/2010/main" val="2974541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运行平台</a:t>
            </a:r>
            <a:endParaRPr lang="zh-CN" altLang="en-US" b="1" dirty="0"/>
          </a:p>
        </p:txBody>
      </p:sp>
      <p:sp>
        <p:nvSpPr>
          <p:cNvPr id="5" name="Rectangle 3"/>
          <p:cNvSpPr txBox="1">
            <a:spLocks noChangeArrowheads="1"/>
          </p:cNvSpPr>
          <p:nvPr/>
        </p:nvSpPr>
        <p:spPr bwMode="auto">
          <a:xfrm>
            <a:off x="457200" y="1484784"/>
            <a:ext cx="822960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0" lvl="1">
              <a:lnSpc>
                <a:spcPct val="150000"/>
              </a:lnSpc>
              <a:buClr>
                <a:srgbClr val="0000FF"/>
              </a:buClr>
              <a:buFontTx/>
              <a:buNone/>
              <a:defRPr/>
            </a:pPr>
            <a:r>
              <a:rPr lang="zh-CN" altLang="en-US" sz="2400" b="1" dirty="0" smtClean="0">
                <a:solidFill>
                  <a:srgbClr val="0000FF"/>
                </a:solidFill>
                <a:latin typeface="+mn-ea"/>
              </a:rPr>
              <a:t>硬件平台</a:t>
            </a:r>
            <a:r>
              <a:rPr lang="zh-CN" altLang="en-US" sz="2400" b="1" dirty="0">
                <a:solidFill>
                  <a:srgbClr val="0000FF"/>
                </a:solidFill>
                <a:latin typeface="+mn-ea"/>
              </a:rPr>
              <a:t>：</a:t>
            </a:r>
            <a:endParaRPr lang="zh-CN" altLang="en-US" sz="2400" b="1" dirty="0" smtClean="0">
              <a:solidFill>
                <a:srgbClr val="0000FF"/>
              </a:solidFill>
              <a:latin typeface="+mn-ea"/>
            </a:endParaRPr>
          </a:p>
          <a:p>
            <a:pPr marL="400050" lvl="2">
              <a:lnSpc>
                <a:spcPct val="150000"/>
              </a:lnSpc>
              <a:buClr>
                <a:srgbClr val="0000FF"/>
              </a:buClr>
              <a:buFont typeface="Wingdings" pitchFamily="2" charset="2"/>
              <a:buChar char="Ø"/>
              <a:defRPr/>
            </a:pPr>
            <a:r>
              <a:rPr lang="en-US" altLang="zh-CN" sz="1800" dirty="0">
                <a:solidFill>
                  <a:srgbClr val="C00000"/>
                </a:solidFill>
                <a:latin typeface="+mn-ea"/>
              </a:rPr>
              <a:t> x86</a:t>
            </a:r>
            <a:r>
              <a:rPr lang="zh-CN" altLang="en-US" sz="1800" dirty="0">
                <a:solidFill>
                  <a:srgbClr val="C00000"/>
                </a:solidFill>
                <a:latin typeface="+mn-ea"/>
              </a:rPr>
              <a:t>，</a:t>
            </a:r>
            <a:r>
              <a:rPr lang="en-US" altLang="zh-CN" sz="1800" dirty="0" err="1">
                <a:solidFill>
                  <a:srgbClr val="C00000"/>
                </a:solidFill>
                <a:latin typeface="+mn-ea"/>
              </a:rPr>
              <a:t>sparc</a:t>
            </a:r>
            <a:r>
              <a:rPr lang="zh-CN" altLang="en-US" sz="1800" dirty="0">
                <a:solidFill>
                  <a:srgbClr val="C00000"/>
                </a:solidFill>
                <a:latin typeface="+mn-ea"/>
              </a:rPr>
              <a:t>架构的小型机和</a:t>
            </a:r>
            <a:r>
              <a:rPr lang="en-US" altLang="zh-CN" sz="1800" dirty="0">
                <a:solidFill>
                  <a:srgbClr val="C00000"/>
                </a:solidFill>
                <a:latin typeface="+mn-ea"/>
              </a:rPr>
              <a:t>PC</a:t>
            </a:r>
            <a:r>
              <a:rPr lang="zh-CN" altLang="en-US" sz="1800" dirty="0">
                <a:solidFill>
                  <a:srgbClr val="C00000"/>
                </a:solidFill>
                <a:latin typeface="+mn-ea"/>
              </a:rPr>
              <a:t>服务器 </a:t>
            </a:r>
          </a:p>
          <a:p>
            <a:pPr marL="400050" lvl="2">
              <a:lnSpc>
                <a:spcPct val="150000"/>
              </a:lnSpc>
              <a:buClr>
                <a:srgbClr val="0000FF"/>
              </a:buClr>
              <a:buFont typeface="Wingdings" pitchFamily="2" charset="2"/>
              <a:buChar char="Ø"/>
              <a:defRPr/>
            </a:pPr>
            <a:r>
              <a:rPr lang="zh-CN" altLang="en-US" sz="1800" dirty="0">
                <a:solidFill>
                  <a:srgbClr val="C00000"/>
                </a:solidFill>
                <a:latin typeface="+mn-ea"/>
              </a:rPr>
              <a:t> </a:t>
            </a:r>
            <a:r>
              <a:rPr lang="en-US" altLang="zh-CN" sz="1800" dirty="0">
                <a:solidFill>
                  <a:srgbClr val="C00000"/>
                </a:solidFill>
                <a:latin typeface="+mn-ea"/>
              </a:rPr>
              <a:t>IBM</a:t>
            </a:r>
            <a:r>
              <a:rPr lang="zh-CN" altLang="en-US" sz="1800" dirty="0">
                <a:solidFill>
                  <a:srgbClr val="C00000"/>
                </a:solidFill>
                <a:latin typeface="+mn-ea"/>
              </a:rPr>
              <a:t>、</a:t>
            </a:r>
            <a:r>
              <a:rPr lang="en-US" altLang="zh-CN" sz="1800" dirty="0">
                <a:solidFill>
                  <a:srgbClr val="C00000"/>
                </a:solidFill>
                <a:latin typeface="+mn-ea"/>
              </a:rPr>
              <a:t>SUN</a:t>
            </a:r>
            <a:r>
              <a:rPr lang="zh-CN" altLang="en-US" sz="1800" dirty="0">
                <a:solidFill>
                  <a:srgbClr val="C00000"/>
                </a:solidFill>
                <a:latin typeface="+mn-ea"/>
              </a:rPr>
              <a:t>、</a:t>
            </a:r>
            <a:r>
              <a:rPr lang="en-US" altLang="zh-CN" sz="1800" dirty="0">
                <a:solidFill>
                  <a:srgbClr val="C00000"/>
                </a:solidFill>
                <a:latin typeface="+mn-ea"/>
              </a:rPr>
              <a:t>HP</a:t>
            </a:r>
            <a:r>
              <a:rPr lang="zh-CN" altLang="en-US" sz="1800" dirty="0">
                <a:solidFill>
                  <a:srgbClr val="C00000"/>
                </a:solidFill>
                <a:latin typeface="+mn-ea"/>
              </a:rPr>
              <a:t>、</a:t>
            </a:r>
            <a:r>
              <a:rPr lang="en-US" altLang="zh-CN" sz="1800" dirty="0">
                <a:solidFill>
                  <a:srgbClr val="C00000"/>
                </a:solidFill>
                <a:latin typeface="+mn-ea"/>
              </a:rPr>
              <a:t>DELL</a:t>
            </a:r>
            <a:r>
              <a:rPr lang="zh-CN" altLang="en-US" sz="1800" dirty="0">
                <a:solidFill>
                  <a:srgbClr val="C00000"/>
                </a:solidFill>
                <a:latin typeface="+mn-ea"/>
              </a:rPr>
              <a:t>、</a:t>
            </a:r>
            <a:r>
              <a:rPr lang="en-US" altLang="zh-CN" sz="1800" dirty="0">
                <a:solidFill>
                  <a:srgbClr val="C00000"/>
                </a:solidFill>
                <a:latin typeface="+mn-ea"/>
              </a:rPr>
              <a:t>LENOVO</a:t>
            </a:r>
            <a:r>
              <a:rPr lang="zh-CN" altLang="en-US" sz="1800" dirty="0">
                <a:solidFill>
                  <a:srgbClr val="C00000"/>
                </a:solidFill>
                <a:latin typeface="+mn-ea"/>
              </a:rPr>
              <a:t>、浪潮等服务器厂商的硬件平台 </a:t>
            </a:r>
            <a:endParaRPr lang="en-US" altLang="zh-CN" sz="1800" dirty="0">
              <a:latin typeface="+mn-ea"/>
            </a:endParaRPr>
          </a:p>
          <a:p>
            <a:pPr marL="0" lvl="1">
              <a:lnSpc>
                <a:spcPct val="150000"/>
              </a:lnSpc>
              <a:buClr>
                <a:srgbClr val="0000FF"/>
              </a:buClr>
              <a:buNone/>
              <a:defRPr/>
            </a:pPr>
            <a:r>
              <a:rPr lang="zh-CN" altLang="en-US" sz="2400" b="1" dirty="0" smtClean="0">
                <a:solidFill>
                  <a:srgbClr val="0000FF"/>
                </a:solidFill>
                <a:latin typeface="+mn-ea"/>
              </a:rPr>
              <a:t>软件</a:t>
            </a:r>
            <a:r>
              <a:rPr lang="zh-CN" altLang="en-US" sz="2400" b="1" dirty="0">
                <a:solidFill>
                  <a:srgbClr val="0000FF"/>
                </a:solidFill>
                <a:latin typeface="+mn-ea"/>
              </a:rPr>
              <a:t>平台</a:t>
            </a:r>
            <a:endParaRPr lang="en-US" altLang="zh-CN" sz="2400" b="1" dirty="0">
              <a:solidFill>
                <a:srgbClr val="0000FF"/>
              </a:solidFill>
              <a:latin typeface="+mn-ea"/>
            </a:endParaRPr>
          </a:p>
          <a:p>
            <a:pPr marL="400050" lvl="2">
              <a:lnSpc>
                <a:spcPct val="150000"/>
              </a:lnSpc>
              <a:buClr>
                <a:srgbClr val="0000FF"/>
              </a:buClr>
              <a:buFont typeface="Wingdings" pitchFamily="2" charset="2"/>
              <a:buChar char="Ø"/>
              <a:defRPr/>
            </a:pPr>
            <a:r>
              <a:rPr lang="en-US" altLang="zh-CN" sz="1800" dirty="0">
                <a:solidFill>
                  <a:srgbClr val="C00000"/>
                </a:solidFill>
                <a:latin typeface="+mn-ea"/>
              </a:rPr>
              <a:t>Windows</a:t>
            </a:r>
            <a:r>
              <a:rPr lang="zh-CN" altLang="en-US" sz="1800" dirty="0">
                <a:solidFill>
                  <a:srgbClr val="C00000"/>
                </a:solidFill>
                <a:latin typeface="+mn-ea"/>
              </a:rPr>
              <a:t>，</a:t>
            </a:r>
            <a:r>
              <a:rPr lang="en-US" altLang="zh-CN" sz="1800" dirty="0">
                <a:solidFill>
                  <a:srgbClr val="C00000"/>
                </a:solidFill>
                <a:latin typeface="+mn-ea"/>
              </a:rPr>
              <a:t>Unix</a:t>
            </a:r>
            <a:r>
              <a:rPr lang="zh-CN" altLang="en-US" sz="1800" dirty="0">
                <a:solidFill>
                  <a:srgbClr val="C00000"/>
                </a:solidFill>
                <a:latin typeface="+mn-ea"/>
              </a:rPr>
              <a:t>系列，</a:t>
            </a:r>
            <a:r>
              <a:rPr lang="en-US" altLang="zh-CN" sz="1800" dirty="0">
                <a:solidFill>
                  <a:srgbClr val="C00000"/>
                </a:solidFill>
                <a:latin typeface="+mn-ea"/>
              </a:rPr>
              <a:t>Solaris </a:t>
            </a:r>
            <a:r>
              <a:rPr lang="zh-CN" altLang="en-US" sz="1800" dirty="0">
                <a:solidFill>
                  <a:srgbClr val="C00000"/>
                </a:solidFill>
                <a:latin typeface="+mn-ea"/>
              </a:rPr>
              <a:t>，</a:t>
            </a:r>
            <a:r>
              <a:rPr lang="en-US" altLang="zh-CN" sz="1800" dirty="0">
                <a:solidFill>
                  <a:srgbClr val="C00000"/>
                </a:solidFill>
                <a:latin typeface="+mn-ea"/>
              </a:rPr>
              <a:t>Linux</a:t>
            </a:r>
            <a:r>
              <a:rPr lang="zh-CN" altLang="en-US" sz="1800" dirty="0">
                <a:solidFill>
                  <a:srgbClr val="C00000"/>
                </a:solidFill>
                <a:latin typeface="+mn-ea"/>
              </a:rPr>
              <a:t>系列</a:t>
            </a:r>
            <a:endParaRPr lang="en-US" altLang="zh-CN" sz="1800" dirty="0">
              <a:solidFill>
                <a:srgbClr val="C00000"/>
              </a:solidFill>
              <a:latin typeface="+mn-ea"/>
            </a:endParaRPr>
          </a:p>
          <a:p>
            <a:pPr marL="400050" lvl="2">
              <a:lnSpc>
                <a:spcPct val="150000"/>
              </a:lnSpc>
              <a:buClr>
                <a:srgbClr val="0000FF"/>
              </a:buClr>
              <a:buFont typeface="Wingdings" pitchFamily="2" charset="2"/>
              <a:buChar char="Ø"/>
              <a:defRPr/>
            </a:pPr>
            <a:endParaRPr lang="zh-CN" altLang="en-US" sz="1800" dirty="0" smtClean="0">
              <a:solidFill>
                <a:srgbClr val="C00000"/>
              </a:solidFill>
              <a:latin typeface="+mn-ea"/>
            </a:endParaRPr>
          </a:p>
        </p:txBody>
      </p:sp>
      <p:sp>
        <p:nvSpPr>
          <p:cNvPr id="6" name="圆角矩形 5"/>
          <p:cNvSpPr/>
          <p:nvPr/>
        </p:nvSpPr>
        <p:spPr bwMode="auto">
          <a:xfrm>
            <a:off x="485866" y="4869160"/>
            <a:ext cx="8200933" cy="1656184"/>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nSpc>
                <a:spcPct val="150000"/>
              </a:lnSpc>
              <a:buClr>
                <a:srgbClr val="0000FF"/>
              </a:buClr>
              <a:buFontTx/>
              <a:buNone/>
              <a:defRPr/>
            </a:pPr>
            <a:r>
              <a:rPr lang="zh-CN" altLang="en-US" b="1" dirty="0" smtClean="0">
                <a:solidFill>
                  <a:schemeClr val="bg1"/>
                </a:solidFill>
                <a:latin typeface="+mj-ea"/>
                <a:ea typeface="+mj-ea"/>
              </a:rPr>
              <a:t>小贴士</a:t>
            </a:r>
            <a:r>
              <a:rPr lang="zh-CN" altLang="en-US" b="1" dirty="0">
                <a:solidFill>
                  <a:schemeClr val="bg1"/>
                </a:solidFill>
                <a:latin typeface="+mj-ea"/>
                <a:ea typeface="+mj-ea"/>
              </a:rPr>
              <a:t>：</a:t>
            </a:r>
            <a:r>
              <a:rPr lang="zh-CN" altLang="en-US" dirty="0">
                <a:latin typeface="+mj-ea"/>
                <a:ea typeface="+mj-ea"/>
              </a:rPr>
              <a:t> </a:t>
            </a:r>
            <a:r>
              <a:rPr lang="en-US" altLang="zh-CN" sz="2000" dirty="0" err="1" smtClean="0">
                <a:latin typeface="+mj-ea"/>
                <a:ea typeface="+mj-ea"/>
              </a:rPr>
              <a:t>ProcessDB</a:t>
            </a:r>
            <a:r>
              <a:rPr lang="zh-CN" altLang="en-US" sz="2000" dirty="0" smtClean="0">
                <a:latin typeface="+mj-ea"/>
                <a:ea typeface="+mj-ea"/>
              </a:rPr>
              <a:t>实时</a:t>
            </a:r>
            <a:r>
              <a:rPr lang="zh-CN" altLang="en-US" sz="2000" dirty="0">
                <a:latin typeface="+mj-ea"/>
                <a:ea typeface="+mj-ea"/>
              </a:rPr>
              <a:t>数据库内核采用标准</a:t>
            </a:r>
            <a:r>
              <a:rPr lang="en-US" altLang="zh-CN" sz="2000" dirty="0">
                <a:latin typeface="+mj-ea"/>
                <a:ea typeface="+mj-ea"/>
              </a:rPr>
              <a:t>C++</a:t>
            </a:r>
            <a:r>
              <a:rPr lang="zh-CN" altLang="en-US" sz="2000" dirty="0">
                <a:latin typeface="+mj-ea"/>
                <a:ea typeface="+mj-ea"/>
              </a:rPr>
              <a:t>语言</a:t>
            </a:r>
            <a:r>
              <a:rPr lang="zh-CN" altLang="en-US" sz="2000" dirty="0" smtClean="0">
                <a:latin typeface="+mj-ea"/>
                <a:ea typeface="+mj-ea"/>
              </a:rPr>
              <a:t>编写，</a:t>
            </a:r>
            <a:r>
              <a:rPr lang="zh-CN" altLang="en-US" sz="2000" dirty="0">
                <a:latin typeface="+mj-ea"/>
                <a:ea typeface="+mj-ea"/>
              </a:rPr>
              <a:t>对硬件和操作系统平台的依赖性很小 </a:t>
            </a:r>
            <a:r>
              <a:rPr lang="zh-CN" altLang="en-US" sz="2000" dirty="0" smtClean="0">
                <a:latin typeface="+mj-ea"/>
                <a:ea typeface="+mj-ea"/>
              </a:rPr>
              <a:t>，具有</a:t>
            </a:r>
            <a:r>
              <a:rPr lang="zh-CN" altLang="en-US" sz="2000" dirty="0">
                <a:latin typeface="+mj-ea"/>
                <a:ea typeface="+mj-ea"/>
              </a:rPr>
              <a:t>良好的可移植性 和</a:t>
            </a:r>
            <a:r>
              <a:rPr lang="zh-CN" altLang="en-US" sz="2000" dirty="0" smtClean="0">
                <a:latin typeface="+mj-ea"/>
                <a:ea typeface="+mj-ea"/>
              </a:rPr>
              <a:t>优异</a:t>
            </a:r>
            <a:r>
              <a:rPr lang="zh-CN" altLang="en-US" sz="2000" dirty="0">
                <a:latin typeface="+mj-ea"/>
                <a:ea typeface="+mj-ea"/>
              </a:rPr>
              <a:t>的跨平台性能</a:t>
            </a:r>
            <a:endParaRPr lang="en-US" altLang="zh-CN" sz="2000" dirty="0">
              <a:latin typeface="+mj-ea"/>
              <a:ea typeface="+mj-ea"/>
            </a:endParaRPr>
          </a:p>
        </p:txBody>
      </p:sp>
    </p:spTree>
    <p:extLst>
      <p:ext uri="{BB962C8B-B14F-4D97-AF65-F5344CB8AC3E}">
        <p14:creationId xmlns:p14="http://schemas.microsoft.com/office/powerpoint/2010/main" val="838076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smtClean="0">
                <a:latin typeface="+mn-ea"/>
                <a:ea typeface="+mn-ea"/>
              </a:rPr>
              <a:t>1</a:t>
            </a:r>
            <a:r>
              <a:rPr lang="zh-CN" altLang="en-US" b="1" dirty="0" smtClean="0">
                <a:latin typeface="+mn-ea"/>
                <a:ea typeface="+mn-ea"/>
              </a:rPr>
              <a:t>）</a:t>
            </a:r>
            <a:endParaRPr lang="zh-CN" altLang="en-US" b="1" dirty="0">
              <a:latin typeface="+mn-ea"/>
              <a:ea typeface="+mn-ea"/>
            </a:endParaRPr>
          </a:p>
        </p:txBody>
      </p:sp>
      <p:sp>
        <p:nvSpPr>
          <p:cNvPr id="5" name="Rectangle 3"/>
          <p:cNvSpPr txBox="1">
            <a:spLocks noChangeArrowheads="1"/>
          </p:cNvSpPr>
          <p:nvPr/>
        </p:nvSpPr>
        <p:spPr bwMode="auto">
          <a:xfrm>
            <a:off x="457200" y="1412776"/>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大容量：</a:t>
            </a:r>
            <a:r>
              <a:rPr lang="zh-CN" altLang="en-US" dirty="0" smtClean="0">
                <a:latin typeface="+mn-ea"/>
              </a:rPr>
              <a:t>一个库可支持</a:t>
            </a:r>
            <a:r>
              <a:rPr lang="en-US" altLang="zh-CN" dirty="0">
                <a:latin typeface="+mn-ea"/>
              </a:rPr>
              <a:t>3</a:t>
            </a:r>
            <a:r>
              <a:rPr lang="en-US" altLang="zh-CN" dirty="0" smtClean="0">
                <a:latin typeface="+mn-ea"/>
              </a:rPr>
              <a:t>00W</a:t>
            </a:r>
            <a:r>
              <a:rPr lang="zh-CN" altLang="en-US" dirty="0" smtClean="0">
                <a:latin typeface="+mn-ea"/>
              </a:rPr>
              <a:t>以上测点数，集群可达</a:t>
            </a:r>
            <a:r>
              <a:rPr lang="en-US" altLang="zh-CN" dirty="0" smtClean="0">
                <a:latin typeface="+mn-ea"/>
              </a:rPr>
              <a:t>4</a:t>
            </a:r>
            <a:r>
              <a:rPr lang="zh-CN" altLang="en-US" dirty="0" smtClean="0">
                <a:latin typeface="+mn-ea"/>
              </a:rPr>
              <a:t>亿以上测点</a:t>
            </a: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高精度：</a:t>
            </a:r>
            <a:r>
              <a:rPr lang="zh-CN" altLang="en-US" dirty="0" smtClean="0">
                <a:latin typeface="+mn-ea"/>
              </a:rPr>
              <a:t>支持毫秒级别数据记录</a:t>
            </a: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海量存储，快速检索：</a:t>
            </a:r>
            <a:r>
              <a:rPr lang="zh-CN" altLang="en-US" dirty="0" smtClean="0">
                <a:latin typeface="+mn-ea"/>
              </a:rPr>
              <a:t>支持多种压缩策略，单点</a:t>
            </a:r>
            <a:r>
              <a:rPr lang="en-US" altLang="zh-CN" dirty="0" smtClean="0">
                <a:latin typeface="+mn-ea"/>
              </a:rPr>
              <a:t>&lt;2KB/</a:t>
            </a:r>
            <a:r>
              <a:rPr lang="zh-CN" altLang="en-US" dirty="0" smtClean="0">
                <a:latin typeface="+mn-ea"/>
              </a:rPr>
              <a:t>天，</a:t>
            </a:r>
            <a:r>
              <a:rPr lang="en-US" altLang="zh-CN" dirty="0" smtClean="0">
                <a:latin typeface="+mn-ea"/>
              </a:rPr>
              <a:t>1000</a:t>
            </a:r>
            <a:r>
              <a:rPr lang="zh-CN" altLang="en-US" dirty="0" smtClean="0">
                <a:latin typeface="+mn-ea"/>
              </a:rPr>
              <a:t>测点数据</a:t>
            </a:r>
            <a:r>
              <a:rPr lang="en-US" altLang="zh-CN" dirty="0" smtClean="0">
                <a:latin typeface="+mn-ea"/>
              </a:rPr>
              <a:t>1</a:t>
            </a:r>
            <a:r>
              <a:rPr lang="zh-CN" altLang="en-US" dirty="0" smtClean="0">
                <a:latin typeface="+mn-ea"/>
              </a:rPr>
              <a:t>年需</a:t>
            </a:r>
            <a:r>
              <a:rPr lang="en-US" altLang="zh-CN" dirty="0" smtClean="0">
                <a:latin typeface="+mn-ea"/>
              </a:rPr>
              <a:t>2048*365*1*1000/1024=712M</a:t>
            </a: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高可靠性：</a:t>
            </a:r>
            <a:r>
              <a:rPr lang="en-US" altLang="zh-CN" dirty="0" smtClean="0">
                <a:latin typeface="+mn-ea"/>
              </a:rPr>
              <a:t>7*24</a:t>
            </a:r>
            <a:r>
              <a:rPr lang="zh-CN" altLang="en-US" dirty="0" smtClean="0">
                <a:latin typeface="+mn-ea"/>
              </a:rPr>
              <a:t>运行，支持双机热备，</a:t>
            </a:r>
            <a:r>
              <a:rPr lang="en-US" altLang="zh-CN" dirty="0" smtClean="0">
                <a:latin typeface="+mn-ea"/>
              </a:rPr>
              <a:t>N+1</a:t>
            </a:r>
            <a:r>
              <a:rPr lang="zh-CN" altLang="en-US" dirty="0" smtClean="0">
                <a:latin typeface="+mn-ea"/>
              </a:rPr>
              <a:t>，</a:t>
            </a:r>
            <a:r>
              <a:rPr lang="en-US" altLang="zh-CN" dirty="0" smtClean="0">
                <a:latin typeface="+mn-ea"/>
              </a:rPr>
              <a:t>N+M</a:t>
            </a:r>
            <a:r>
              <a:rPr lang="zh-CN" altLang="en-US" dirty="0" smtClean="0">
                <a:latin typeface="+mn-ea"/>
              </a:rPr>
              <a:t>，缓冲</a:t>
            </a:r>
            <a:r>
              <a:rPr lang="zh-CN" altLang="en-US" dirty="0">
                <a:latin typeface="+mn-ea"/>
              </a:rPr>
              <a:t>服务器</a:t>
            </a:r>
            <a:endParaRPr lang="zh-CN" altLang="en-US" dirty="0" smtClean="0">
              <a:latin typeface="+mn-ea"/>
            </a:endParaRP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安全性：</a:t>
            </a:r>
            <a:r>
              <a:rPr lang="zh-CN" altLang="en-US" dirty="0" smtClean="0">
                <a:latin typeface="+mn-ea"/>
              </a:rPr>
              <a:t>用户分级授权管理，防火墙，单向隔离器。</a:t>
            </a:r>
          </a:p>
          <a:p>
            <a:pPr marL="0" lvl="1">
              <a:lnSpc>
                <a:spcPct val="150000"/>
              </a:lnSpc>
              <a:buClr>
                <a:srgbClr val="0000FF"/>
              </a:buClr>
              <a:buSzPct val="60000"/>
              <a:buFont typeface="Wingdings" pitchFamily="2" charset="2"/>
              <a:buChar char="Ø"/>
            </a:pPr>
            <a:r>
              <a:rPr lang="zh-CN" altLang="en-US" b="1" dirty="0">
                <a:solidFill>
                  <a:schemeClr val="accent2"/>
                </a:solidFill>
                <a:latin typeface="+mn-ea"/>
              </a:rPr>
              <a:t>易</a:t>
            </a:r>
            <a:r>
              <a:rPr lang="zh-CN" altLang="en-US" b="1" dirty="0" smtClean="0">
                <a:solidFill>
                  <a:schemeClr val="accent2"/>
                </a:solidFill>
                <a:latin typeface="+mn-ea"/>
              </a:rPr>
              <a:t>扩充：</a:t>
            </a:r>
            <a:r>
              <a:rPr lang="zh-CN" altLang="en-US" dirty="0" smtClean="0">
                <a:latin typeface="+mn-ea"/>
              </a:rPr>
              <a:t>可在一台机器或增加机器进行无缝扩容</a:t>
            </a: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分布式：</a:t>
            </a:r>
            <a:r>
              <a:rPr lang="zh-CN" altLang="en-US" dirty="0" smtClean="0">
                <a:latin typeface="+mn-ea"/>
              </a:rPr>
              <a:t>通过联网可在不同地理位置实现无差别操作</a:t>
            </a:r>
          </a:p>
          <a:p>
            <a:pPr marL="0" lvl="1">
              <a:lnSpc>
                <a:spcPct val="150000"/>
              </a:lnSpc>
              <a:buClr>
                <a:srgbClr val="0000FF"/>
              </a:buClr>
              <a:buSzPct val="60000"/>
              <a:buFont typeface="Wingdings" pitchFamily="2" charset="2"/>
              <a:buChar char="Ø"/>
            </a:pPr>
            <a:r>
              <a:rPr lang="zh-CN" altLang="en-US" b="1" dirty="0" smtClean="0">
                <a:solidFill>
                  <a:schemeClr val="accent2"/>
                </a:solidFill>
                <a:latin typeface="+mn-ea"/>
              </a:rPr>
              <a:t>跨平台：</a:t>
            </a:r>
            <a:r>
              <a:rPr lang="zh-CN" altLang="en-US" dirty="0" smtClean="0">
                <a:latin typeface="+mn-ea"/>
              </a:rPr>
              <a:t>支持</a:t>
            </a:r>
            <a:r>
              <a:rPr lang="en-US" altLang="zh-CN" dirty="0" err="1" smtClean="0">
                <a:latin typeface="+mn-ea"/>
              </a:rPr>
              <a:t>linux</a:t>
            </a:r>
            <a:r>
              <a:rPr lang="zh-CN" altLang="en-US" dirty="0" smtClean="0">
                <a:latin typeface="+mn-ea"/>
              </a:rPr>
              <a:t>，</a:t>
            </a:r>
            <a:r>
              <a:rPr lang="en-US" altLang="zh-CN" dirty="0" err="1" smtClean="0">
                <a:latin typeface="+mn-ea"/>
              </a:rPr>
              <a:t>unix</a:t>
            </a:r>
            <a:r>
              <a:rPr lang="zh-CN" altLang="en-US" dirty="0" smtClean="0">
                <a:latin typeface="+mn-ea"/>
              </a:rPr>
              <a:t>，</a:t>
            </a:r>
            <a:r>
              <a:rPr lang="en-US" altLang="zh-CN" dirty="0" smtClean="0">
                <a:latin typeface="+mn-ea"/>
              </a:rPr>
              <a:t>windows</a:t>
            </a:r>
            <a:r>
              <a:rPr lang="zh-CN" altLang="en-US" dirty="0" smtClean="0">
                <a:latin typeface="+mn-ea"/>
              </a:rPr>
              <a:t>等系列</a:t>
            </a:r>
            <a:r>
              <a:rPr lang="en-US" altLang="zh-CN" dirty="0" smtClean="0">
                <a:latin typeface="+mn-ea"/>
              </a:rPr>
              <a:t>OS</a:t>
            </a:r>
          </a:p>
        </p:txBody>
      </p:sp>
    </p:spTree>
    <p:extLst>
      <p:ext uri="{BB962C8B-B14F-4D97-AF65-F5344CB8AC3E}">
        <p14:creationId xmlns:p14="http://schemas.microsoft.com/office/powerpoint/2010/main" val="766078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smtClean="0">
                <a:latin typeface="+mn-ea"/>
                <a:ea typeface="+mn-ea"/>
              </a:rPr>
              <a:t>2</a:t>
            </a:r>
            <a:r>
              <a:rPr lang="zh-CN" altLang="en-US" b="1" dirty="0" smtClean="0">
                <a:latin typeface="+mn-ea"/>
                <a:ea typeface="+mn-ea"/>
              </a:rPr>
              <a:t>）</a:t>
            </a:r>
            <a:endParaRPr lang="zh-CN" altLang="en-US" b="1" dirty="0">
              <a:latin typeface="+mn-ea"/>
              <a:ea typeface="+mn-ea"/>
            </a:endParaRPr>
          </a:p>
        </p:txBody>
      </p:sp>
      <p:sp>
        <p:nvSpPr>
          <p:cNvPr id="6" name="Rectangle 3"/>
          <p:cNvSpPr txBox="1">
            <a:spLocks noChangeArrowheads="1"/>
          </p:cNvSpPr>
          <p:nvPr/>
        </p:nvSpPr>
        <p:spPr bwMode="auto">
          <a:xfrm>
            <a:off x="457200" y="1484785"/>
            <a:ext cx="8229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0" lvl="1">
              <a:lnSpc>
                <a:spcPct val="150000"/>
              </a:lnSpc>
              <a:buClr>
                <a:srgbClr val="0000FF"/>
              </a:buClr>
              <a:buFont typeface="Wingdings" pitchFamily="2" charset="2"/>
              <a:buChar char="Ø"/>
              <a:defRPr/>
            </a:pPr>
            <a:r>
              <a:rPr lang="en-US" altLang="zh-CN" b="1" dirty="0" err="1" smtClean="0">
                <a:solidFill>
                  <a:schemeClr val="accent2"/>
                </a:solidFill>
                <a:latin typeface="+mn-ea"/>
              </a:rPr>
              <a:t>NoSQL</a:t>
            </a:r>
            <a:r>
              <a:rPr lang="zh-CN" altLang="en-US" b="1" dirty="0" smtClean="0">
                <a:solidFill>
                  <a:schemeClr val="accent2"/>
                </a:solidFill>
                <a:latin typeface="+mn-ea"/>
              </a:rPr>
              <a:t>技术：</a:t>
            </a:r>
            <a:r>
              <a:rPr lang="zh-CN" altLang="en-US" dirty="0" smtClean="0">
                <a:latin typeface="+mn-ea"/>
              </a:rPr>
              <a:t>减少系统开销</a:t>
            </a:r>
          </a:p>
          <a:p>
            <a:pPr marL="0" lvl="1">
              <a:lnSpc>
                <a:spcPct val="150000"/>
              </a:lnSpc>
              <a:buClr>
                <a:srgbClr val="0000FF"/>
              </a:buClr>
              <a:buFont typeface="Wingdings" pitchFamily="2" charset="2"/>
              <a:buChar char="Ø"/>
              <a:defRPr/>
            </a:pPr>
            <a:r>
              <a:rPr lang="zh-CN" altLang="en-US" b="1" dirty="0" smtClean="0">
                <a:solidFill>
                  <a:schemeClr val="accent2"/>
                </a:solidFill>
                <a:latin typeface="+mn-ea"/>
              </a:rPr>
              <a:t>列存储：</a:t>
            </a:r>
            <a:r>
              <a:rPr lang="zh-CN" altLang="en-US" dirty="0" smtClean="0">
                <a:latin typeface="+mn-ea"/>
              </a:rPr>
              <a:t>提高存储和检索效率</a:t>
            </a:r>
          </a:p>
          <a:p>
            <a:pPr marL="0" lvl="1">
              <a:lnSpc>
                <a:spcPct val="150000"/>
              </a:lnSpc>
              <a:buClr>
                <a:srgbClr val="0000FF"/>
              </a:buClr>
              <a:buFont typeface="Wingdings" pitchFamily="2" charset="2"/>
              <a:buChar char="Ø"/>
              <a:defRPr/>
            </a:pPr>
            <a:r>
              <a:rPr lang="zh-CN" altLang="en-US" b="1" dirty="0" smtClean="0">
                <a:solidFill>
                  <a:schemeClr val="accent2"/>
                </a:solidFill>
                <a:latin typeface="+mn-ea"/>
              </a:rPr>
              <a:t>开放：</a:t>
            </a:r>
            <a:r>
              <a:rPr lang="zh-CN" altLang="en-US" dirty="0" smtClean="0">
                <a:latin typeface="+mn-ea"/>
              </a:rPr>
              <a:t>异构数据源可实现互联互通 </a:t>
            </a:r>
          </a:p>
          <a:p>
            <a:pPr marL="0" lvl="1">
              <a:lnSpc>
                <a:spcPct val="150000"/>
              </a:lnSpc>
              <a:buClr>
                <a:srgbClr val="0000FF"/>
              </a:buClr>
              <a:buFont typeface="Wingdings" pitchFamily="2" charset="2"/>
              <a:buChar char="Ø"/>
              <a:defRPr/>
            </a:pPr>
            <a:r>
              <a:rPr lang="en-US" altLang="zh-CN" b="1" dirty="0" smtClean="0">
                <a:solidFill>
                  <a:schemeClr val="accent2"/>
                </a:solidFill>
                <a:latin typeface="+mn-ea"/>
              </a:rPr>
              <a:t>2D/3D</a:t>
            </a:r>
            <a:r>
              <a:rPr lang="zh-CN" altLang="en-US" b="1" dirty="0" smtClean="0">
                <a:solidFill>
                  <a:schemeClr val="accent2"/>
                </a:solidFill>
                <a:latin typeface="+mn-ea"/>
              </a:rPr>
              <a:t>：</a:t>
            </a:r>
            <a:r>
              <a:rPr lang="zh-CN" altLang="en-US" dirty="0" smtClean="0">
                <a:latin typeface="+mn-ea"/>
              </a:rPr>
              <a:t>专业的图形技术，可以通过</a:t>
            </a:r>
            <a:r>
              <a:rPr lang="en-US" altLang="zh-CN" dirty="0" smtClean="0">
                <a:latin typeface="+mn-ea"/>
              </a:rPr>
              <a:t>PC </a:t>
            </a:r>
            <a:r>
              <a:rPr lang="zh-CN" altLang="en-US" dirty="0" smtClean="0">
                <a:latin typeface="+mn-ea"/>
              </a:rPr>
              <a:t>和智能终端的</a:t>
            </a:r>
            <a:r>
              <a:rPr lang="en-US" altLang="zh-CN" dirty="0" smtClean="0">
                <a:latin typeface="+mn-ea"/>
              </a:rPr>
              <a:t>WEB</a:t>
            </a:r>
            <a:r>
              <a:rPr lang="zh-CN" altLang="en-US" dirty="0" smtClean="0">
                <a:latin typeface="+mn-ea"/>
              </a:rPr>
              <a:t>访问</a:t>
            </a:r>
          </a:p>
          <a:p>
            <a:pPr marL="0" lvl="1">
              <a:lnSpc>
                <a:spcPct val="150000"/>
              </a:lnSpc>
              <a:buClr>
                <a:srgbClr val="0000FF"/>
              </a:buClr>
              <a:buFont typeface="Wingdings" pitchFamily="2" charset="2"/>
              <a:buChar char="Ø"/>
              <a:defRPr/>
            </a:pPr>
            <a:r>
              <a:rPr lang="zh-CN" altLang="en-US" b="1" dirty="0" smtClean="0">
                <a:solidFill>
                  <a:schemeClr val="accent2"/>
                </a:solidFill>
                <a:latin typeface="+mn-ea"/>
              </a:rPr>
              <a:t>使用便利：</a:t>
            </a:r>
            <a:r>
              <a:rPr lang="zh-CN" altLang="en-US" dirty="0" smtClean="0">
                <a:latin typeface="+mn-ea"/>
              </a:rPr>
              <a:t>支持手机、平板，电脑随时随地查看一线生产信息 </a:t>
            </a:r>
          </a:p>
          <a:p>
            <a:pPr marL="0" lvl="1">
              <a:lnSpc>
                <a:spcPct val="150000"/>
              </a:lnSpc>
              <a:buClr>
                <a:srgbClr val="0000FF"/>
              </a:buClr>
              <a:buFont typeface="Wingdings" pitchFamily="2" charset="2"/>
              <a:buChar char="Ø"/>
              <a:defRPr/>
            </a:pPr>
            <a:r>
              <a:rPr lang="zh-CN" altLang="en-US" b="1" dirty="0" smtClean="0">
                <a:solidFill>
                  <a:schemeClr val="accent2"/>
                </a:solidFill>
                <a:latin typeface="+mn-ea"/>
              </a:rPr>
              <a:t>个性化定制：</a:t>
            </a:r>
            <a:r>
              <a:rPr lang="zh-CN" altLang="en-US" dirty="0" smtClean="0">
                <a:latin typeface="+mn-ea"/>
              </a:rPr>
              <a:t>自主知识产权，可提供个性化定制服务，可应对不断演进的需求</a:t>
            </a:r>
            <a:r>
              <a:rPr lang="zh-CN" altLang="en-US" dirty="0">
                <a:latin typeface="+mn-ea"/>
              </a:rPr>
              <a:t>量身</a:t>
            </a:r>
            <a:r>
              <a:rPr lang="zh-CN" altLang="en-US" dirty="0" smtClean="0">
                <a:latin typeface="+mn-ea"/>
              </a:rPr>
              <a:t>定制</a:t>
            </a:r>
          </a:p>
          <a:p>
            <a:pPr>
              <a:buClr>
                <a:schemeClr val="accent6">
                  <a:lumMod val="75000"/>
                </a:schemeClr>
              </a:buClr>
              <a:buSzPct val="60000"/>
              <a:buFont typeface="Wingdings" pitchFamily="2" charset="2"/>
              <a:buChar char="Ø"/>
              <a:defRPr/>
            </a:pPr>
            <a:endParaRPr lang="en-US" altLang="zh-CN" dirty="0" smtClean="0">
              <a:latin typeface="+mn-ea"/>
            </a:endParaRPr>
          </a:p>
        </p:txBody>
      </p:sp>
    </p:spTree>
    <p:extLst>
      <p:ext uri="{BB962C8B-B14F-4D97-AF65-F5344CB8AC3E}">
        <p14:creationId xmlns:p14="http://schemas.microsoft.com/office/powerpoint/2010/main" val="12090073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a:latin typeface="+mn-ea"/>
                <a:ea typeface="+mn-ea"/>
              </a:rPr>
              <a:t>3</a:t>
            </a:r>
            <a:r>
              <a:rPr lang="zh-CN" altLang="en-US" b="1" dirty="0" smtClean="0">
                <a:latin typeface="+mn-ea"/>
                <a:ea typeface="+mn-ea"/>
              </a:rPr>
              <a:t>）</a:t>
            </a:r>
            <a:endParaRPr lang="zh-CN" altLang="en-US" b="1" dirty="0">
              <a:latin typeface="+mn-ea"/>
              <a:ea typeface="+mn-ea"/>
            </a:endParaRPr>
          </a:p>
        </p:txBody>
      </p:sp>
      <p:sp>
        <p:nvSpPr>
          <p:cNvPr id="6" name="Rectangle 3"/>
          <p:cNvSpPr txBox="1">
            <a:spLocks noChangeArrowheads="1"/>
          </p:cNvSpPr>
          <p:nvPr/>
        </p:nvSpPr>
        <p:spPr bwMode="auto">
          <a:xfrm>
            <a:off x="457200" y="134076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0" lvl="1">
              <a:lnSpc>
                <a:spcPct val="150000"/>
              </a:lnSpc>
              <a:buClr>
                <a:srgbClr val="0000FF"/>
              </a:buClr>
              <a:buFont typeface="Wingdings" pitchFamily="2" charset="2"/>
              <a:buChar char="Ø"/>
            </a:pPr>
            <a:r>
              <a:rPr lang="zh-CN" altLang="en-US" b="1" dirty="0" smtClean="0">
                <a:solidFill>
                  <a:schemeClr val="accent2"/>
                </a:solidFill>
                <a:latin typeface="+mn-ea"/>
              </a:rPr>
              <a:t>多用户并发：</a:t>
            </a:r>
            <a:r>
              <a:rPr lang="en-US" altLang="zh-CN" dirty="0" smtClean="0">
                <a:latin typeface="+mn-ea"/>
              </a:rPr>
              <a:t>&gt;20000</a:t>
            </a:r>
            <a:r>
              <a:rPr lang="zh-CN" altLang="en-US" dirty="0" smtClean="0">
                <a:latin typeface="+mn-ea"/>
              </a:rPr>
              <a:t>用户同时在线</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数据库容量：</a:t>
            </a:r>
            <a:r>
              <a:rPr lang="en-US" altLang="zh-CN" dirty="0" smtClean="0">
                <a:latin typeface="+mn-ea"/>
              </a:rPr>
              <a:t>&gt;1000</a:t>
            </a:r>
            <a:r>
              <a:rPr lang="zh-CN" altLang="en-US" dirty="0" smtClean="0">
                <a:latin typeface="+mn-ea"/>
              </a:rPr>
              <a:t>万点以上</a:t>
            </a:r>
            <a:r>
              <a:rPr lang="en-US" altLang="zh-CN" dirty="0" smtClean="0">
                <a:latin typeface="+mn-ea"/>
              </a:rPr>
              <a:t>(</a:t>
            </a:r>
            <a:r>
              <a:rPr lang="zh-CN" altLang="en-US" dirty="0" smtClean="0">
                <a:latin typeface="+mn-ea"/>
              </a:rPr>
              <a:t>单实例</a:t>
            </a:r>
            <a:r>
              <a:rPr lang="en-US" altLang="zh-CN" dirty="0" smtClean="0">
                <a:latin typeface="+mn-ea"/>
              </a:rPr>
              <a:t>)</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单点数据量：</a:t>
            </a:r>
            <a:r>
              <a:rPr lang="en-US" altLang="zh-CN" dirty="0" smtClean="0">
                <a:latin typeface="+mn-ea"/>
              </a:rPr>
              <a:t>&lt;2KB/</a:t>
            </a:r>
            <a:r>
              <a:rPr lang="zh-CN" altLang="en-US" dirty="0" smtClean="0">
                <a:latin typeface="+mn-ea"/>
              </a:rPr>
              <a:t>天</a:t>
            </a:r>
            <a:r>
              <a:rPr lang="en-US" altLang="zh-CN" dirty="0" smtClean="0">
                <a:latin typeface="+mn-ea"/>
              </a:rPr>
              <a:t>(</a:t>
            </a:r>
            <a:r>
              <a:rPr lang="zh-CN" altLang="en-US" dirty="0" smtClean="0">
                <a:latin typeface="+mn-ea"/>
              </a:rPr>
              <a:t>每秒采集一次</a:t>
            </a:r>
            <a:r>
              <a:rPr lang="en-US" altLang="zh-CN" dirty="0" smtClean="0">
                <a:latin typeface="+mn-ea"/>
              </a:rPr>
              <a:t>)</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写实时数据：</a:t>
            </a:r>
            <a:r>
              <a:rPr lang="en-US" altLang="zh-CN" dirty="0" smtClean="0">
                <a:latin typeface="+mn-ea"/>
              </a:rPr>
              <a:t>&gt;300</a:t>
            </a:r>
            <a:r>
              <a:rPr lang="zh-CN" altLang="en-US" dirty="0" smtClean="0">
                <a:latin typeface="+mn-ea"/>
              </a:rPr>
              <a:t>万记录</a:t>
            </a:r>
            <a:r>
              <a:rPr lang="en-US" altLang="zh-CN" dirty="0" smtClean="0">
                <a:latin typeface="+mn-ea"/>
              </a:rPr>
              <a:t>/</a:t>
            </a:r>
            <a:r>
              <a:rPr lang="zh-CN" altLang="en-US" dirty="0" smtClean="0">
                <a:latin typeface="+mn-ea"/>
              </a:rPr>
              <a:t>秒</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读实时数据  </a:t>
            </a:r>
            <a:r>
              <a:rPr lang="en-US" altLang="zh-CN" b="1" dirty="0" smtClean="0">
                <a:solidFill>
                  <a:schemeClr val="accent2"/>
                </a:solidFill>
                <a:latin typeface="+mn-ea"/>
              </a:rPr>
              <a:t>: </a:t>
            </a:r>
            <a:r>
              <a:rPr lang="en-US" altLang="zh-CN" dirty="0" smtClean="0">
                <a:latin typeface="+mn-ea"/>
              </a:rPr>
              <a:t>&gt;300</a:t>
            </a:r>
            <a:r>
              <a:rPr lang="zh-CN" altLang="en-US" dirty="0" smtClean="0">
                <a:latin typeface="+mn-ea"/>
              </a:rPr>
              <a:t>万记录</a:t>
            </a:r>
            <a:r>
              <a:rPr lang="en-US" altLang="zh-CN" dirty="0" smtClean="0">
                <a:latin typeface="+mn-ea"/>
              </a:rPr>
              <a:t>/</a:t>
            </a:r>
            <a:r>
              <a:rPr lang="zh-CN" altLang="en-US" dirty="0" smtClean="0">
                <a:latin typeface="+mn-ea"/>
              </a:rPr>
              <a:t>秒</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查历史数据：</a:t>
            </a:r>
            <a:r>
              <a:rPr lang="en-US" altLang="zh-CN" dirty="0" smtClean="0">
                <a:latin typeface="+mn-ea"/>
              </a:rPr>
              <a:t>&gt;200</a:t>
            </a:r>
            <a:r>
              <a:rPr lang="zh-CN" altLang="en-US" dirty="0" smtClean="0">
                <a:latin typeface="+mn-ea"/>
              </a:rPr>
              <a:t>万记录</a:t>
            </a:r>
            <a:r>
              <a:rPr lang="en-US" altLang="zh-CN" dirty="0" smtClean="0">
                <a:latin typeface="+mn-ea"/>
              </a:rPr>
              <a:t>/</a:t>
            </a:r>
            <a:r>
              <a:rPr lang="zh-CN" altLang="en-US" dirty="0" smtClean="0">
                <a:latin typeface="+mn-ea"/>
              </a:rPr>
              <a:t>秒</a:t>
            </a:r>
          </a:p>
          <a:p>
            <a:pPr marL="0" lvl="1">
              <a:lnSpc>
                <a:spcPct val="150000"/>
              </a:lnSpc>
              <a:buClr>
                <a:srgbClr val="0000FF"/>
              </a:buClr>
              <a:buFont typeface="Wingdings" pitchFamily="2" charset="2"/>
              <a:buChar char="Ø"/>
            </a:pPr>
            <a:r>
              <a:rPr lang="zh-CN" altLang="en-US" b="1" dirty="0" smtClean="0">
                <a:solidFill>
                  <a:schemeClr val="accent2"/>
                </a:solidFill>
                <a:latin typeface="+mn-ea"/>
              </a:rPr>
              <a:t>查历史统计：</a:t>
            </a:r>
            <a:r>
              <a:rPr lang="zh-CN" altLang="en-US" dirty="0" smtClean="0">
                <a:latin typeface="+mn-ea"/>
              </a:rPr>
              <a:t>统计</a:t>
            </a:r>
            <a:r>
              <a:rPr lang="en-US" altLang="zh-CN" dirty="0" smtClean="0">
                <a:latin typeface="+mn-ea"/>
              </a:rPr>
              <a:t>1</a:t>
            </a:r>
            <a:r>
              <a:rPr lang="zh-CN" altLang="en-US" dirty="0" smtClean="0">
                <a:latin typeface="+mn-ea"/>
              </a:rPr>
              <a:t>天历史</a:t>
            </a:r>
            <a:r>
              <a:rPr lang="en-US" altLang="zh-CN" dirty="0" smtClean="0">
                <a:latin typeface="+mn-ea"/>
              </a:rPr>
              <a:t>&lt; 10</a:t>
            </a:r>
            <a:r>
              <a:rPr lang="zh-CN" altLang="en-US" dirty="0" smtClean="0">
                <a:latin typeface="+mn-ea"/>
              </a:rPr>
              <a:t>毫秒</a:t>
            </a:r>
            <a:r>
              <a:rPr lang="en-US" altLang="zh-CN" dirty="0" smtClean="0">
                <a:latin typeface="+mn-ea"/>
              </a:rPr>
              <a:t>(</a:t>
            </a:r>
            <a:r>
              <a:rPr lang="zh-CN" altLang="en-US" dirty="0" smtClean="0">
                <a:latin typeface="+mn-ea"/>
              </a:rPr>
              <a:t>统计最大，最小，平均，累加</a:t>
            </a:r>
            <a:r>
              <a:rPr lang="en-US" altLang="zh-CN" dirty="0" smtClean="0">
                <a:latin typeface="+mn-ea"/>
              </a:rPr>
              <a:t>)</a:t>
            </a:r>
          </a:p>
          <a:p>
            <a:pPr>
              <a:buClr>
                <a:srgbClr val="22228B"/>
              </a:buClr>
              <a:buSzPct val="60000"/>
              <a:buFont typeface="Wingdings" pitchFamily="2" charset="2"/>
              <a:buChar char="Ø"/>
            </a:pPr>
            <a:endParaRPr lang="en-US" altLang="zh-CN" dirty="0" smtClean="0">
              <a:latin typeface="+mn-ea"/>
            </a:endParaRPr>
          </a:p>
        </p:txBody>
      </p:sp>
      <p:sp>
        <p:nvSpPr>
          <p:cNvPr id="5" name="圆角矩形 4"/>
          <p:cNvSpPr/>
          <p:nvPr/>
        </p:nvSpPr>
        <p:spPr bwMode="auto">
          <a:xfrm>
            <a:off x="539552" y="5301208"/>
            <a:ext cx="7992888" cy="1152128"/>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nSpc>
                <a:spcPct val="150000"/>
              </a:lnSpc>
              <a:buClr>
                <a:srgbClr val="0070C0"/>
              </a:buClr>
              <a:defRPr/>
            </a:pPr>
            <a:r>
              <a:rPr lang="zh-CN" altLang="en-US" b="1" dirty="0" smtClean="0">
                <a:solidFill>
                  <a:schemeClr val="bg1"/>
                </a:solidFill>
                <a:latin typeface="+mn-ea"/>
                <a:ea typeface="+mn-ea"/>
              </a:rPr>
              <a:t>测试环境：</a:t>
            </a:r>
            <a:r>
              <a:rPr lang="en-US" altLang="zh-CN" sz="2000" dirty="0">
                <a:latin typeface="+mn-ea"/>
                <a:ea typeface="+mn-ea"/>
              </a:rPr>
              <a:t>Intel(R) Xeon(TM</a:t>
            </a:r>
            <a:r>
              <a:rPr lang="en-US" altLang="zh-CN" sz="2000">
                <a:latin typeface="+mn-ea"/>
                <a:ea typeface="+mn-ea"/>
              </a:rPr>
              <a:t>) </a:t>
            </a:r>
            <a:r>
              <a:rPr lang="en-US" altLang="zh-CN" sz="2000" smtClean="0">
                <a:latin typeface="+mn-ea"/>
                <a:ea typeface="+mn-ea"/>
              </a:rPr>
              <a:t>3.06GHz 4Core,RAM </a:t>
            </a:r>
            <a:r>
              <a:rPr lang="en-US" altLang="zh-CN" sz="2000" dirty="0" smtClean="0">
                <a:latin typeface="+mn-ea"/>
                <a:ea typeface="+mn-ea"/>
              </a:rPr>
              <a:t>8GB</a:t>
            </a:r>
            <a:r>
              <a:rPr lang="en-US" altLang="zh-CN" sz="2000" dirty="0">
                <a:latin typeface="+mn-ea"/>
                <a:ea typeface="+mn-ea"/>
              </a:rPr>
              <a:t>, 5400 SATA)</a:t>
            </a:r>
            <a:r>
              <a:rPr lang="zh-CN" altLang="en-US" sz="2000" dirty="0">
                <a:latin typeface="+mn-ea"/>
                <a:ea typeface="+mn-ea"/>
              </a:rPr>
              <a:t>，</a:t>
            </a:r>
            <a:r>
              <a:rPr lang="en-US" altLang="zh-CN" sz="2000" dirty="0">
                <a:latin typeface="+mn-ea"/>
                <a:ea typeface="+mn-ea"/>
              </a:rPr>
              <a:t>OS </a:t>
            </a:r>
            <a:r>
              <a:rPr lang="en-US" altLang="zh-CN" sz="2000" dirty="0" smtClean="0">
                <a:latin typeface="+mn-ea"/>
                <a:ea typeface="+mn-ea"/>
              </a:rPr>
              <a:t>Windows Server 2012</a:t>
            </a:r>
            <a:r>
              <a:rPr lang="zh-CN" altLang="en-US" sz="2000" dirty="0" smtClean="0">
                <a:latin typeface="+mn-ea"/>
                <a:ea typeface="+mn-ea"/>
              </a:rPr>
              <a:t>，</a:t>
            </a:r>
            <a:r>
              <a:rPr lang="en-US" altLang="zh-CN" sz="2000" dirty="0" smtClean="0">
                <a:latin typeface="+mn-ea"/>
                <a:ea typeface="+mn-ea"/>
              </a:rPr>
              <a:t>1G</a:t>
            </a:r>
            <a:r>
              <a:rPr lang="zh-CN" altLang="en-US" sz="2000" dirty="0" smtClean="0">
                <a:latin typeface="+mn-ea"/>
                <a:ea typeface="+mn-ea"/>
              </a:rPr>
              <a:t>网卡。</a:t>
            </a:r>
            <a:endParaRPr lang="en-US" altLang="en-US" sz="2000" dirty="0">
              <a:latin typeface="+mn-ea"/>
              <a:ea typeface="+mn-ea"/>
            </a:endParaRPr>
          </a:p>
        </p:txBody>
      </p:sp>
    </p:spTree>
    <p:extLst>
      <p:ext uri="{BB962C8B-B14F-4D97-AF65-F5344CB8AC3E}">
        <p14:creationId xmlns:p14="http://schemas.microsoft.com/office/powerpoint/2010/main" val="20391681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r>
            <a:br>
              <a:rPr lang="en-US" altLang="zh-CN" dirty="0" smtClean="0"/>
            </a:br>
            <a:r>
              <a:rPr lang="zh-CN" altLang="en-US" b="1" dirty="0" smtClean="0">
                <a:latin typeface="+mn-ea"/>
                <a:ea typeface="+mn-ea"/>
              </a:rPr>
              <a:t>选型</a:t>
            </a:r>
            <a:r>
              <a:rPr lang="zh-CN" altLang="en-US" b="1" dirty="0">
                <a:latin typeface="+mn-ea"/>
                <a:ea typeface="+mn-ea"/>
              </a:rPr>
              <a:t>要求</a:t>
            </a:r>
            <a:r>
              <a:rPr lang="zh-CN" altLang="en-US" dirty="0" smtClean="0"/>
              <a:t/>
            </a:r>
            <a:br>
              <a:rPr lang="zh-CN" altLang="en-US" dirty="0" smtClean="0"/>
            </a:br>
            <a:endParaRPr lang="zh-CN" altLang="en-US" dirty="0"/>
          </a:p>
        </p:txBody>
      </p:sp>
      <p:sp>
        <p:nvSpPr>
          <p:cNvPr id="3" name="内容占位符 2"/>
          <p:cNvSpPr>
            <a:spLocks noGrp="1"/>
          </p:cNvSpPr>
          <p:nvPr>
            <p:ph idx="1"/>
          </p:nvPr>
        </p:nvSpPr>
        <p:spPr>
          <a:xfrm>
            <a:off x="457200" y="1181104"/>
            <a:ext cx="8229600" cy="5416248"/>
          </a:xfrm>
        </p:spPr>
        <p:txBody>
          <a:bodyPr>
            <a:normAutofit fontScale="92500"/>
          </a:bodyPr>
          <a:lstStyle/>
          <a:p>
            <a:pPr>
              <a:buNone/>
            </a:pPr>
            <a:r>
              <a:rPr lang="en-US" altLang="zh-CN" b="1" dirty="0" smtClean="0">
                <a:latin typeface="Segoe"/>
              </a:rPr>
              <a:t>1.</a:t>
            </a:r>
            <a:r>
              <a:rPr lang="zh-CN" altLang="en-US" b="1" dirty="0" smtClean="0">
                <a:latin typeface="Segoe"/>
              </a:rPr>
              <a:t>可靠性：</a:t>
            </a:r>
            <a:endParaRPr lang="en-US" altLang="zh-CN" b="1" dirty="0" smtClean="0">
              <a:latin typeface="Segoe"/>
            </a:endParaRPr>
          </a:p>
          <a:p>
            <a:pPr>
              <a:buNone/>
            </a:pPr>
            <a:r>
              <a:rPr lang="zh-CN" altLang="en-US" sz="2400" dirty="0" smtClean="0">
                <a:latin typeface="Arial" charset="0"/>
                <a:cs typeface="Arial" charset="0"/>
              </a:rPr>
              <a:t>    系统必须能够可靠，稳定，长期的运行。为达到可靠性，系统采用的机制，系统冗余，软件冗余，硬件冗余。</a:t>
            </a:r>
            <a:endParaRPr lang="zh-CN" altLang="en-US" sz="2400" dirty="0" smtClean="0">
              <a:latin typeface="+mn-ea"/>
              <a:cs typeface="Arial" charset="0"/>
            </a:endParaRPr>
          </a:p>
          <a:p>
            <a:pPr>
              <a:buNone/>
            </a:pPr>
            <a:r>
              <a:rPr lang="en-US" altLang="zh-CN" b="1" dirty="0" smtClean="0">
                <a:latin typeface="Segoe"/>
              </a:rPr>
              <a:t>2.</a:t>
            </a:r>
            <a:r>
              <a:rPr lang="zh-CN" altLang="en-US" b="1" dirty="0" smtClean="0">
                <a:latin typeface="Segoe"/>
              </a:rPr>
              <a:t>系统性能和开销：</a:t>
            </a:r>
            <a:endParaRPr lang="en-US" altLang="zh-CN" b="1" dirty="0" smtClean="0">
              <a:latin typeface="Segoe"/>
            </a:endParaRPr>
          </a:p>
          <a:p>
            <a:pPr>
              <a:buNone/>
            </a:pPr>
            <a:r>
              <a:rPr lang="zh-CN" altLang="en-US" sz="2400" dirty="0" smtClean="0">
                <a:latin typeface="Arial" charset="0"/>
                <a:cs typeface="Arial" charset="0"/>
              </a:rPr>
              <a:t>    满足实时性要求，满足数据存储读取的要求。满足数据存储容量的要求，系统运行的开销，如</a:t>
            </a:r>
            <a:r>
              <a:rPr lang="en-US" altLang="zh-CN" sz="2400" dirty="0" smtClean="0">
                <a:latin typeface="Arial" charset="0"/>
                <a:cs typeface="Arial" charset="0"/>
              </a:rPr>
              <a:t>CPU</a:t>
            </a:r>
            <a:r>
              <a:rPr lang="zh-CN" altLang="en-US" sz="2400" dirty="0" smtClean="0">
                <a:latin typeface="Arial" charset="0"/>
                <a:cs typeface="Arial" charset="0"/>
              </a:rPr>
              <a:t>利用率，内存利用率。能满足多用户并发访问的响应要求，满足多种应用系统的运行效率。</a:t>
            </a:r>
            <a:endParaRPr lang="zh-CN" altLang="en-US" sz="2400" dirty="0" smtClean="0">
              <a:latin typeface="+mn-ea"/>
              <a:cs typeface="Arial" charset="0"/>
            </a:endParaRPr>
          </a:p>
          <a:p>
            <a:pPr>
              <a:buNone/>
            </a:pPr>
            <a:r>
              <a:rPr lang="en-US" altLang="zh-CN" b="1" dirty="0" smtClean="0">
                <a:latin typeface="Segoe"/>
              </a:rPr>
              <a:t>3.</a:t>
            </a:r>
            <a:r>
              <a:rPr lang="zh-CN" altLang="en-US" b="1" dirty="0" smtClean="0">
                <a:latin typeface="Segoe"/>
              </a:rPr>
              <a:t>运行平台：</a:t>
            </a:r>
            <a:endParaRPr lang="en-US" altLang="zh-CN" b="1" dirty="0" smtClean="0">
              <a:latin typeface="Segoe"/>
            </a:endParaRPr>
          </a:p>
          <a:p>
            <a:pPr>
              <a:buNone/>
            </a:pPr>
            <a:r>
              <a:rPr lang="zh-CN" altLang="en-US" sz="2400" dirty="0" smtClean="0">
                <a:latin typeface="Arial" charset="0"/>
                <a:cs typeface="Arial" charset="0"/>
              </a:rPr>
              <a:t>    数据库系统对操作系统应有很好的跨平台支持，对各种平台都应有很好的解决方案，而且选用各种平台的系统性能相当。</a:t>
            </a:r>
            <a:endParaRPr lang="en-US" altLang="zh-CN" sz="2400" dirty="0" smtClean="0">
              <a:latin typeface="Arial" charset="0"/>
              <a:cs typeface="Arial" charset="0"/>
            </a:endParaRPr>
          </a:p>
          <a:p>
            <a:pPr>
              <a:buNone/>
              <a:defRPr/>
            </a:pPr>
            <a:r>
              <a:rPr lang="en-US" altLang="zh-CN" sz="2400" b="1" dirty="0" smtClean="0">
                <a:latin typeface="Segoe"/>
              </a:rPr>
              <a:t>4.</a:t>
            </a:r>
            <a:r>
              <a:rPr lang="zh-CN" altLang="en-US" sz="2400" b="1" dirty="0" smtClean="0">
                <a:latin typeface="Segoe"/>
              </a:rPr>
              <a:t>系统功能：</a:t>
            </a:r>
            <a:endParaRPr lang="en-US" altLang="zh-CN" sz="2400" b="1" dirty="0" smtClean="0">
              <a:latin typeface="Segoe"/>
            </a:endParaRPr>
          </a:p>
          <a:p>
            <a:pPr>
              <a:buNone/>
              <a:defRPr/>
            </a:pPr>
            <a:r>
              <a:rPr lang="zh-CN" altLang="en-US" sz="2400" dirty="0" smtClean="0">
                <a:latin typeface="Arial" charset="0"/>
                <a:cs typeface="Arial" charset="0"/>
              </a:rPr>
              <a:t>    系统提供的应用功能，是否能满足项目需求，符合行业应用特点等。</a:t>
            </a:r>
            <a:endParaRPr lang="en-US" altLang="zh-CN" sz="2400" dirty="0" smtClean="0">
              <a:latin typeface="Arial" charset="0"/>
              <a:cs typeface="Arial" charset="0"/>
            </a:endParaRPr>
          </a:p>
          <a:p>
            <a:endParaRPr lang="en-US" altLang="zh-CN" sz="2400" dirty="0" smtClean="0">
              <a:latin typeface="+mn-ea"/>
              <a:cs typeface="Arial" charset="0"/>
            </a:endParaRPr>
          </a:p>
          <a:p>
            <a:endParaRPr lang="zh-CN" altLang="en-US" sz="2400" dirty="0" smtClean="0"/>
          </a:p>
          <a:p>
            <a:endParaRPr lang="zh-CN" altLang="en-US" dirty="0"/>
          </a:p>
        </p:txBody>
      </p:sp>
    </p:spTree>
    <p:extLst>
      <p:ext uri="{BB962C8B-B14F-4D97-AF65-F5344CB8AC3E}">
        <p14:creationId xmlns:p14="http://schemas.microsoft.com/office/powerpoint/2010/main" val="2611590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选型</a:t>
            </a:r>
            <a:r>
              <a:rPr lang="zh-CN" altLang="en-US" b="1" dirty="0">
                <a:latin typeface="+mn-ea"/>
                <a:ea typeface="+mn-ea"/>
              </a:rPr>
              <a:t>要求</a:t>
            </a:r>
          </a:p>
        </p:txBody>
      </p:sp>
      <p:sp>
        <p:nvSpPr>
          <p:cNvPr id="3" name="内容占位符 2"/>
          <p:cNvSpPr>
            <a:spLocks noGrp="1"/>
          </p:cNvSpPr>
          <p:nvPr>
            <p:ph idx="1"/>
          </p:nvPr>
        </p:nvSpPr>
        <p:spPr/>
        <p:txBody>
          <a:bodyPr/>
          <a:lstStyle/>
          <a:p>
            <a:pPr marL="250825" indent="-177800">
              <a:lnSpc>
                <a:spcPts val="2500"/>
              </a:lnSpc>
              <a:spcBef>
                <a:spcPts val="1000"/>
              </a:spcBef>
              <a:spcAft>
                <a:spcPts val="600"/>
              </a:spcAft>
              <a:buClr>
                <a:srgbClr val="C0C0C0"/>
              </a:buClr>
              <a:buSzPct val="100000"/>
              <a:buNone/>
            </a:pPr>
            <a:r>
              <a:rPr lang="en-US" altLang="zh-CN" b="1" dirty="0" smtClean="0"/>
              <a:t>5.</a:t>
            </a:r>
            <a:r>
              <a:rPr lang="zh-CN" altLang="en-US" b="1" dirty="0" smtClean="0"/>
              <a:t>系统开发性</a:t>
            </a:r>
            <a:r>
              <a:rPr lang="zh-CN" altLang="en-US" b="1" dirty="0" smtClean="0">
                <a:latin typeface="Segoe"/>
              </a:rPr>
              <a:t>：</a:t>
            </a:r>
            <a:endParaRPr lang="en-US" altLang="zh-CN" b="1" dirty="0" smtClean="0">
              <a:latin typeface="Segoe"/>
            </a:endParaRPr>
          </a:p>
          <a:p>
            <a:pPr>
              <a:buNone/>
              <a:defRPr/>
            </a:pPr>
            <a:r>
              <a:rPr lang="zh-CN" altLang="en-US" sz="2400" dirty="0" smtClean="0">
                <a:latin typeface="+mn-ea"/>
                <a:cs typeface="Arial" charset="0"/>
              </a:rPr>
              <a:t>    满足其他应用系统的完整数据库访问接口。支持</a:t>
            </a:r>
            <a:r>
              <a:rPr lang="en-US" altLang="zh-CN" sz="2400" dirty="0" smtClean="0">
                <a:latin typeface="+mn-ea"/>
                <a:cs typeface="Arial" charset="0"/>
              </a:rPr>
              <a:t>OPC</a:t>
            </a:r>
            <a:r>
              <a:rPr lang="zh-CN" altLang="en-US" sz="2400" dirty="0" smtClean="0">
                <a:latin typeface="+mn-ea"/>
                <a:cs typeface="Arial" charset="0"/>
              </a:rPr>
              <a:t>，</a:t>
            </a:r>
            <a:r>
              <a:rPr lang="en-US" altLang="zh-CN" sz="2400" dirty="0" smtClean="0">
                <a:latin typeface="+mn-ea"/>
                <a:cs typeface="Arial" charset="0"/>
              </a:rPr>
              <a:t>ODBC</a:t>
            </a:r>
            <a:r>
              <a:rPr lang="zh-CN" altLang="en-US" sz="2400" dirty="0" smtClean="0">
                <a:latin typeface="+mn-ea"/>
                <a:cs typeface="Arial" charset="0"/>
              </a:rPr>
              <a:t>，</a:t>
            </a:r>
            <a:r>
              <a:rPr lang="en-US" altLang="zh-CN" sz="2400" dirty="0" smtClean="0">
                <a:latin typeface="+mn-ea"/>
                <a:cs typeface="Arial" charset="0"/>
              </a:rPr>
              <a:t>DDE</a:t>
            </a:r>
            <a:r>
              <a:rPr lang="zh-CN" altLang="en-US" sz="2400" dirty="0" smtClean="0">
                <a:latin typeface="+mn-ea"/>
                <a:cs typeface="Arial" charset="0"/>
              </a:rPr>
              <a:t>等标准。同时提供</a:t>
            </a:r>
            <a:r>
              <a:rPr lang="en-US" altLang="zh-CN" sz="2400" dirty="0" smtClean="0">
                <a:latin typeface="+mn-ea"/>
                <a:cs typeface="Arial" charset="0"/>
              </a:rPr>
              <a:t>API</a:t>
            </a:r>
            <a:r>
              <a:rPr lang="zh-CN" altLang="en-US" sz="2400" dirty="0" smtClean="0">
                <a:latin typeface="+mn-ea"/>
                <a:cs typeface="Arial" charset="0"/>
              </a:rPr>
              <a:t>等方式。应支持主流开发语言的</a:t>
            </a:r>
            <a:r>
              <a:rPr lang="en-US" altLang="zh-CN" sz="2400" dirty="0" smtClean="0">
                <a:latin typeface="+mn-ea"/>
                <a:cs typeface="Arial" charset="0"/>
              </a:rPr>
              <a:t>C++,Java</a:t>
            </a:r>
            <a:r>
              <a:rPr lang="zh-CN" altLang="en-US" sz="2400" dirty="0" smtClean="0">
                <a:latin typeface="+mn-ea"/>
                <a:cs typeface="Arial" charset="0"/>
              </a:rPr>
              <a:t>等。</a:t>
            </a:r>
            <a:endParaRPr lang="en-US" altLang="zh-CN" sz="2400" dirty="0" smtClean="0">
              <a:latin typeface="+mn-ea"/>
              <a:cs typeface="Arial" charset="0"/>
            </a:endParaRPr>
          </a:p>
          <a:p>
            <a:pPr marL="250825" indent="-177800">
              <a:lnSpc>
                <a:spcPts val="2500"/>
              </a:lnSpc>
              <a:spcBef>
                <a:spcPts val="1000"/>
              </a:spcBef>
              <a:spcAft>
                <a:spcPts val="600"/>
              </a:spcAft>
              <a:buClr>
                <a:srgbClr val="C0C0C0"/>
              </a:buClr>
              <a:buSzPct val="100000"/>
              <a:buNone/>
              <a:defRPr/>
            </a:pPr>
            <a:r>
              <a:rPr lang="en-US" altLang="zh-CN" b="1" dirty="0" smtClean="0"/>
              <a:t>6.</a:t>
            </a:r>
            <a:r>
              <a:rPr lang="zh-CN" altLang="en-US" b="1" dirty="0" smtClean="0"/>
              <a:t>系统安全性：</a:t>
            </a:r>
            <a:endParaRPr lang="en-US" altLang="zh-CN" b="1" dirty="0" smtClean="0"/>
          </a:p>
          <a:p>
            <a:pPr>
              <a:buNone/>
              <a:defRPr/>
            </a:pPr>
            <a:r>
              <a:rPr lang="en-US" altLang="zh-CN" sz="2400" b="1" dirty="0" smtClean="0">
                <a:latin typeface="Segoe"/>
                <a:cs typeface="Arial" charset="0"/>
              </a:rPr>
              <a:t>  </a:t>
            </a:r>
            <a:r>
              <a:rPr lang="zh-CN" altLang="en-US" sz="2400" dirty="0" smtClean="0">
                <a:latin typeface="Arial" charset="0"/>
                <a:cs typeface="Arial" charset="0"/>
              </a:rPr>
              <a:t>能对用户访问权限做严格控制，权限多种等级，用户分不同级别安全组，系统能进行安全分区。</a:t>
            </a:r>
            <a:endParaRPr lang="en-US" altLang="zh-CN" sz="2400" b="1" dirty="0" smtClean="0">
              <a:latin typeface="+mn-ea"/>
              <a:cs typeface="Arial" charset="0"/>
            </a:endParaRPr>
          </a:p>
          <a:p>
            <a:pPr marL="250825" indent="-177800">
              <a:lnSpc>
                <a:spcPts val="2500"/>
              </a:lnSpc>
              <a:spcBef>
                <a:spcPts val="1000"/>
              </a:spcBef>
              <a:spcAft>
                <a:spcPts val="600"/>
              </a:spcAft>
              <a:buClr>
                <a:srgbClr val="C0C0C0"/>
              </a:buClr>
              <a:buSzPct val="100000"/>
              <a:buNone/>
              <a:defRPr/>
            </a:pPr>
            <a:r>
              <a:rPr lang="en-US" altLang="zh-CN" b="1" dirty="0" smtClean="0"/>
              <a:t>7.</a:t>
            </a:r>
            <a:r>
              <a:rPr lang="zh-CN" altLang="en-US" b="1" dirty="0" smtClean="0"/>
              <a:t>分布式应用支持：</a:t>
            </a:r>
            <a:endParaRPr lang="en-US" altLang="zh-CN" b="1" dirty="0" smtClean="0"/>
          </a:p>
          <a:p>
            <a:pPr>
              <a:buNone/>
              <a:defRPr/>
            </a:pPr>
            <a:r>
              <a:rPr lang="en-US" altLang="zh-CN" sz="2400" b="1" dirty="0" smtClean="0">
                <a:latin typeface="Segoe"/>
              </a:rPr>
              <a:t>  </a:t>
            </a:r>
            <a:r>
              <a:rPr lang="zh-CN" altLang="en-US" sz="2400" dirty="0" smtClean="0"/>
              <a:t>实际就是系统能很好的支持分布式的应用，而并不是数据库必须是分布式的架构，具有很好的网络支持功能就完成可以满足分布式的应用</a:t>
            </a:r>
            <a:endParaRPr lang="zh-CN" altLang="en-US" sz="2400" dirty="0" smtClean="0">
              <a:latin typeface="+mn-ea"/>
              <a:cs typeface="Arial" charset="0"/>
            </a:endParaRPr>
          </a:p>
          <a:p>
            <a:pPr>
              <a:defRPr/>
            </a:pPr>
            <a:endParaRPr lang="en-US" altLang="zh-CN" sz="2400" b="1" dirty="0" smtClean="0">
              <a:latin typeface="Segoe"/>
            </a:endParaRPr>
          </a:p>
          <a:p>
            <a:pPr>
              <a:defRPr/>
            </a:pPr>
            <a:endParaRPr lang="zh-CN" altLang="en-US" sz="2400" dirty="0">
              <a:latin typeface="+mn-ea"/>
              <a:cs typeface="Arial" charset="0"/>
            </a:endParaRPr>
          </a:p>
        </p:txBody>
      </p:sp>
    </p:spTree>
    <p:extLst>
      <p:ext uri="{BB962C8B-B14F-4D97-AF65-F5344CB8AC3E}">
        <p14:creationId xmlns:p14="http://schemas.microsoft.com/office/powerpoint/2010/main" val="7025068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第四部分   组态软件</a:t>
            </a:r>
            <a:endParaRPr lang="zh-CN" altLang="en-US" b="1" dirty="0">
              <a:latin typeface="+mn-ea"/>
              <a:ea typeface="+mn-ea"/>
            </a:endParaRPr>
          </a:p>
        </p:txBody>
      </p:sp>
      <p:sp>
        <p:nvSpPr>
          <p:cNvPr id="9" name="标题 1"/>
          <p:cNvSpPr txBox="1">
            <a:spLocks/>
          </p:cNvSpPr>
          <p:nvPr/>
        </p:nvSpPr>
        <p:spPr bwMode="auto">
          <a:xfrm>
            <a:off x="2164335" y="3429000"/>
            <a:ext cx="5625830"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200">
                <a:solidFill>
                  <a:schemeClr val="bg1"/>
                </a:solidFill>
                <a:latin typeface="+mj-lt"/>
                <a:ea typeface="+mj-ea"/>
                <a:cs typeface="+mj-cs"/>
              </a:defRPr>
            </a:lvl1pPr>
            <a:lvl2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2pPr>
            <a:lvl3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3pPr>
            <a:lvl4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4pPr>
            <a:lvl5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5pPr>
            <a:lvl6pPr marL="4572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6pPr>
            <a:lvl7pPr marL="9144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7pPr>
            <a:lvl8pPr marL="13716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8pPr>
            <a:lvl9pPr marL="18288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9pPr>
          </a:lstStyle>
          <a:p>
            <a:pPr algn="ctr"/>
            <a:r>
              <a:rPr lang="en-US" altLang="zh-CN" sz="4800" b="1" dirty="0" err="1" smtClean="0">
                <a:solidFill>
                  <a:schemeClr val="accent1">
                    <a:lumMod val="75000"/>
                  </a:schemeClr>
                </a:solidFill>
                <a:latin typeface="+mj-ea"/>
              </a:rPr>
              <a:t>ProcessDiagram</a:t>
            </a:r>
            <a:endParaRPr lang="zh-CN" altLang="en-US" sz="4800" b="1" dirty="0">
              <a:solidFill>
                <a:schemeClr val="accent1">
                  <a:lumMod val="75000"/>
                </a:schemeClr>
              </a:solidFill>
              <a:latin typeface="+mj-ea"/>
            </a:endParaRPr>
          </a:p>
        </p:txBody>
      </p:sp>
    </p:spTree>
    <p:extLst>
      <p:ext uri="{BB962C8B-B14F-4D97-AF65-F5344CB8AC3E}">
        <p14:creationId xmlns:p14="http://schemas.microsoft.com/office/powerpoint/2010/main" val="41113458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操作简便</a:t>
            </a:r>
            <a:endParaRPr lang="zh-CN" altLang="en-US" b="1" dirty="0">
              <a:latin typeface="+mn-ea"/>
              <a:ea typeface="+mn-ea"/>
            </a:endParaRPr>
          </a:p>
        </p:txBody>
      </p:sp>
      <p:sp>
        <p:nvSpPr>
          <p:cNvPr id="6" name="圆角矩形 5"/>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defRPr/>
            </a:pPr>
            <a:r>
              <a:rPr lang="zh-CN" altLang="en-US" sz="2000" b="1" dirty="0">
                <a:solidFill>
                  <a:schemeClr val="bg1"/>
                </a:solidFill>
                <a:latin typeface="+mn-ea"/>
              </a:rPr>
              <a:t>集</a:t>
            </a:r>
            <a:r>
              <a:rPr lang="en-US" altLang="zh-CN" sz="2000" b="1" dirty="0">
                <a:solidFill>
                  <a:schemeClr val="bg1"/>
                </a:solidFill>
                <a:latin typeface="+mn-ea"/>
              </a:rPr>
              <a:t>SVG</a:t>
            </a:r>
            <a:r>
              <a:rPr lang="zh-CN" altLang="en-US" sz="2000" b="1" dirty="0">
                <a:solidFill>
                  <a:schemeClr val="bg1"/>
                </a:solidFill>
                <a:latin typeface="+mn-ea"/>
              </a:rPr>
              <a:t>图形编辑和实时数据交互与一体，简单易用</a:t>
            </a:r>
            <a:endParaRPr lang="en-US" altLang="zh-CN" sz="2000" b="1" dirty="0">
              <a:solidFill>
                <a:schemeClr val="bg1"/>
              </a:solidFill>
              <a:latin typeface="+mn-ea"/>
            </a:endParaRPr>
          </a:p>
        </p:txBody>
      </p:sp>
      <p:pic>
        <p:nvPicPr>
          <p:cNvPr id="1026" name="Picture 2" descr="28SK)P])NU7UN{PPJX0@A6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310" y="1556792"/>
            <a:ext cx="603187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2721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mn-ea"/>
              </a:rPr>
              <a:t>SVG</a:t>
            </a:r>
            <a:r>
              <a:rPr lang="zh-CN" altLang="en-US" b="1" dirty="0" smtClean="0">
                <a:latin typeface="+mn-ea"/>
              </a:rPr>
              <a:t>格式</a:t>
            </a:r>
            <a:endParaRPr lang="zh-CN" altLang="en-US" b="1" dirty="0">
              <a:latin typeface="+mn-ea"/>
              <a:ea typeface="+mn-ea"/>
            </a:endParaRPr>
          </a:p>
        </p:txBody>
      </p:sp>
      <p:pic>
        <p:nvPicPr>
          <p:cNvPr id="1030" name="Picture 6" descr="http://realdata.cn/upload/image/21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3067" y="1124744"/>
            <a:ext cx="6552728" cy="43204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realdata.cn/upload/image/2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438649"/>
            <a:ext cx="2877464" cy="2438623"/>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rPr>
              <a:t>容易发布、无插件、跨</a:t>
            </a:r>
            <a:r>
              <a:rPr lang="zh-CN" altLang="en-US" sz="2000" b="1" dirty="0">
                <a:solidFill>
                  <a:schemeClr val="bg1"/>
                </a:solidFill>
                <a:latin typeface="+mn-ea"/>
              </a:rPr>
              <a:t>平台</a:t>
            </a:r>
            <a:endParaRPr lang="en-US" altLang="zh-CN" sz="2000" b="1" dirty="0">
              <a:solidFill>
                <a:schemeClr val="bg1"/>
              </a:solidFill>
              <a:latin typeface="+mn-ea"/>
              <a:ea typeface="+mn-ea"/>
            </a:endParaRPr>
          </a:p>
        </p:txBody>
      </p:sp>
    </p:spTree>
    <p:extLst>
      <p:ext uri="{BB962C8B-B14F-4D97-AF65-F5344CB8AC3E}">
        <p14:creationId xmlns:p14="http://schemas.microsoft.com/office/powerpoint/2010/main" val="4123525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b="1" dirty="0" smtClean="0">
                <a:latin typeface="+mj-ea"/>
                <a:cs typeface="+mn-cs"/>
              </a:rPr>
              <a:t>核心产品</a:t>
            </a:r>
            <a:endParaRPr lang="zh-CN" altLang="en-US" sz="2800" b="1" dirty="0">
              <a:latin typeface="+mj-ea"/>
              <a:cs typeface="+mn-cs"/>
            </a:endParaRPr>
          </a:p>
        </p:txBody>
      </p:sp>
      <p:sp>
        <p:nvSpPr>
          <p:cNvPr id="5" name="内容占位符 2"/>
          <p:cNvSpPr>
            <a:spLocks noGrp="1"/>
          </p:cNvSpPr>
          <p:nvPr>
            <p:ph idx="1"/>
          </p:nvPr>
        </p:nvSpPr>
        <p:spPr/>
        <p:txBody>
          <a:bodyPr/>
          <a:lstStyle/>
          <a:p>
            <a:r>
              <a:rPr lang="en-US" altLang="zh-CN" sz="2300" b="1" dirty="0" err="1" smtClean="0">
                <a:latin typeface="楷体" pitchFamily="49" charset="-122"/>
                <a:ea typeface="楷体" pitchFamily="49" charset="-122"/>
              </a:rPr>
              <a:t>ProcessDB</a:t>
            </a:r>
            <a:r>
              <a:rPr lang="en-US" altLang="zh-CN" sz="2300" b="1" dirty="0" smtClean="0">
                <a:latin typeface="楷体" pitchFamily="49" charset="-122"/>
                <a:ea typeface="楷体" pitchFamily="49" charset="-122"/>
              </a:rPr>
              <a:t> </a:t>
            </a:r>
            <a:r>
              <a:rPr lang="en-US" altLang="zh-CN" sz="2300" b="1" baseline="30000" dirty="0" smtClean="0">
                <a:latin typeface="楷体" pitchFamily="49" charset="-122"/>
                <a:ea typeface="楷体" pitchFamily="49" charset="-122"/>
              </a:rPr>
              <a:t>TM</a:t>
            </a:r>
            <a:r>
              <a:rPr lang="zh-CN" altLang="en-US" sz="2300" b="1" dirty="0" smtClean="0">
                <a:latin typeface="楷体" pitchFamily="49" charset="-122"/>
                <a:ea typeface="楷体" pitchFamily="49" charset="-122"/>
              </a:rPr>
              <a:t>是一个高性能企业级实时数据库系统。它能让您的企业实现无间断的、快速的获取实时</a:t>
            </a:r>
            <a:r>
              <a:rPr lang="en-US" altLang="zh-CN" sz="2300" b="1" dirty="0" smtClean="0">
                <a:latin typeface="楷体" pitchFamily="49" charset="-122"/>
                <a:ea typeface="楷体" pitchFamily="49" charset="-122"/>
              </a:rPr>
              <a:t>/</a:t>
            </a:r>
            <a:r>
              <a:rPr lang="zh-CN" altLang="en-US" sz="2300" b="1" dirty="0" smtClean="0">
                <a:latin typeface="楷体" pitchFamily="49" charset="-122"/>
                <a:ea typeface="楷体" pitchFamily="49" charset="-122"/>
              </a:rPr>
              <a:t>历史的过程数据。 它将数据库强大的功能性和灵活性与实时系统的高时效性和高压缩比完美的结合在一起。</a:t>
            </a:r>
            <a:endParaRPr lang="en-US" altLang="zh-CN" sz="2300" b="1" dirty="0" smtClean="0">
              <a:latin typeface="楷体" pitchFamily="49" charset="-122"/>
              <a:ea typeface="楷体" pitchFamily="49" charset="-122"/>
            </a:endParaRPr>
          </a:p>
          <a:p>
            <a:r>
              <a:rPr lang="zh-CN" altLang="en-US" sz="2300" b="1" dirty="0" smtClean="0">
                <a:latin typeface="楷体" pitchFamily="49" charset="-122"/>
                <a:ea typeface="楷体" pitchFamily="49" charset="-122"/>
              </a:rPr>
              <a:t>实现企业管理与工厂现场的无缝结合，是工业</a:t>
            </a:r>
            <a:r>
              <a:rPr lang="en-US" altLang="zh-CN" sz="2300" b="1" dirty="0" smtClean="0">
                <a:latin typeface="楷体" pitchFamily="49" charset="-122"/>
                <a:ea typeface="楷体" pitchFamily="49" charset="-122"/>
              </a:rPr>
              <a:t>4.0</a:t>
            </a:r>
            <a:r>
              <a:rPr lang="zh-CN" altLang="en-US" sz="2300" b="1" dirty="0" smtClean="0">
                <a:latin typeface="楷体" pitchFamily="49" charset="-122"/>
                <a:ea typeface="楷体" pitchFamily="49" charset="-122"/>
              </a:rPr>
              <a:t>的基础支撑产品</a:t>
            </a:r>
            <a:r>
              <a:rPr lang="zh-CN" altLang="en-US" sz="2300" b="1" dirty="0" smtClean="0">
                <a:latin typeface="楷体" pitchFamily="49" charset="-122"/>
                <a:ea typeface="楷体" pitchFamily="49" charset="-122"/>
                <a:cs typeface="Arial" pitchFamily="34" charset="0"/>
              </a:rPr>
              <a:t>。</a:t>
            </a:r>
            <a:endParaRPr lang="en-US" altLang="zh-CN" sz="2300" b="1" dirty="0" smtClean="0">
              <a:latin typeface="楷体" pitchFamily="49" charset="-122"/>
              <a:ea typeface="楷体" pitchFamily="49" charset="-122"/>
              <a:cs typeface="Arial" pitchFamily="34" charset="0"/>
            </a:endParaRPr>
          </a:p>
          <a:p>
            <a:r>
              <a:rPr lang="en-US" altLang="zh-CN" sz="2300" b="1" dirty="0" err="1" smtClean="0">
                <a:latin typeface="楷体" pitchFamily="49" charset="-122"/>
                <a:ea typeface="楷体" pitchFamily="49" charset="-122"/>
                <a:cs typeface="Arial" pitchFamily="34" charset="0"/>
              </a:rPr>
              <a:t>ProcessDB</a:t>
            </a:r>
            <a:r>
              <a:rPr lang="en-US" altLang="zh-CN" sz="2300" b="1" dirty="0" smtClean="0">
                <a:latin typeface="楷体" pitchFamily="49" charset="-122"/>
                <a:ea typeface="楷体" pitchFamily="49" charset="-122"/>
                <a:cs typeface="Arial" pitchFamily="34" charset="0"/>
              </a:rPr>
              <a:t> </a:t>
            </a:r>
            <a:r>
              <a:rPr lang="en-US" altLang="zh-CN" sz="2300" b="1" baseline="30000" dirty="0" smtClean="0">
                <a:latin typeface="楷体" pitchFamily="49" charset="-122"/>
                <a:ea typeface="楷体" pitchFamily="49" charset="-122"/>
                <a:cs typeface="Arial" pitchFamily="34" charset="0"/>
              </a:rPr>
              <a:t>TM</a:t>
            </a:r>
            <a:r>
              <a:rPr lang="zh-CN" altLang="en-US" sz="2300" b="1" dirty="0" smtClean="0">
                <a:latin typeface="楷体" pitchFamily="49" charset="-122"/>
                <a:ea typeface="楷体" pitchFamily="49" charset="-122"/>
                <a:cs typeface="Arial" pitchFamily="34" charset="0"/>
              </a:rPr>
              <a:t>是上海</a:t>
            </a:r>
            <a:r>
              <a:rPr lang="zh-CN" altLang="en-US" sz="2300" b="1" dirty="0">
                <a:latin typeface="楷体" pitchFamily="49" charset="-122"/>
                <a:ea typeface="楷体" pitchFamily="49" charset="-122"/>
                <a:cs typeface="Arial" pitchFamily="34" charset="0"/>
              </a:rPr>
              <a:t>数</a:t>
            </a:r>
            <a:r>
              <a:rPr lang="zh-CN" altLang="en-US" sz="2300" b="1" dirty="0" smtClean="0">
                <a:latin typeface="楷体" pitchFamily="49" charset="-122"/>
                <a:ea typeface="楷体" pitchFamily="49" charset="-122"/>
                <a:cs typeface="Arial" pitchFamily="34" charset="0"/>
              </a:rPr>
              <a:t>全软件</a:t>
            </a:r>
            <a:r>
              <a:rPr lang="en-US" altLang="zh-CN" sz="2300" b="1" dirty="0" smtClean="0">
                <a:latin typeface="楷体" pitchFamily="49" charset="-122"/>
                <a:ea typeface="楷体" pitchFamily="49" charset="-122"/>
                <a:cs typeface="Arial" pitchFamily="34" charset="0"/>
              </a:rPr>
              <a:t>(</a:t>
            </a:r>
            <a:r>
              <a:rPr lang="zh-CN" altLang="en-US" sz="2300" b="1" dirty="0" smtClean="0">
                <a:latin typeface="楷体" pitchFamily="49" charset="-122"/>
                <a:ea typeface="楷体" pitchFamily="49" charset="-122"/>
                <a:cs typeface="Arial" pitchFamily="34" charset="0"/>
              </a:rPr>
              <a:t>上海谷益软件科技</a:t>
            </a:r>
            <a:r>
              <a:rPr lang="en-US" altLang="zh-CN" sz="2300" b="1" dirty="0" smtClean="0">
                <a:latin typeface="楷体" pitchFamily="49" charset="-122"/>
                <a:ea typeface="楷体" pitchFamily="49" charset="-122"/>
                <a:cs typeface="Arial" pitchFamily="34" charset="0"/>
              </a:rPr>
              <a:t>)</a:t>
            </a:r>
            <a:r>
              <a:rPr lang="zh-CN" altLang="en-US" sz="2300" b="1" dirty="0" smtClean="0">
                <a:latin typeface="楷体" pitchFamily="49" charset="-122"/>
                <a:ea typeface="楷体" pitchFamily="49" charset="-122"/>
                <a:cs typeface="Arial" pitchFamily="34" charset="0"/>
              </a:rPr>
              <a:t>独立自主开发的实时数据库产品，该产品在</a:t>
            </a:r>
            <a:r>
              <a:rPr lang="en-US" altLang="zh-CN" sz="2300" b="1" dirty="0" smtClean="0">
                <a:latin typeface="楷体" pitchFamily="49" charset="-122"/>
                <a:ea typeface="楷体" pitchFamily="49" charset="-122"/>
                <a:cs typeface="Arial" pitchFamily="34" charset="0"/>
              </a:rPr>
              <a:t>2011</a:t>
            </a:r>
            <a:r>
              <a:rPr lang="zh-CN" altLang="en-US" sz="2300" b="1" dirty="0" smtClean="0">
                <a:latin typeface="楷体" pitchFamily="49" charset="-122"/>
                <a:ea typeface="楷体" pitchFamily="49" charset="-122"/>
                <a:cs typeface="Arial" pitchFamily="34" charset="0"/>
              </a:rPr>
              <a:t>年上半年正式投入市场。</a:t>
            </a:r>
            <a:endParaRPr lang="en-US" altLang="zh-CN" sz="2300" b="1" dirty="0" smtClean="0">
              <a:latin typeface="楷体" pitchFamily="49" charset="-122"/>
              <a:ea typeface="楷体" pitchFamily="49" charset="-122"/>
              <a:cs typeface="Arial" pitchFamily="34" charset="0"/>
            </a:endParaRPr>
          </a:p>
          <a:p>
            <a:r>
              <a:rPr lang="zh-CN" altLang="en-US" sz="2300" b="1" dirty="0" smtClean="0">
                <a:latin typeface="楷体" pitchFamily="49" charset="-122"/>
                <a:ea typeface="楷体" pitchFamily="49" charset="-122"/>
                <a:cs typeface="Arial" pitchFamily="34" charset="0"/>
              </a:rPr>
              <a:t>具有一套完整的产品链，包括数据通信网关、数据接收代理、存储与分析系统、数据组态呈现工具等，便于</a:t>
            </a:r>
            <a:r>
              <a:rPr lang="zh-CN" altLang="en-US" sz="2300" b="1" dirty="0">
                <a:latin typeface="楷体" pitchFamily="49" charset="-122"/>
                <a:ea typeface="楷体" pitchFamily="49" charset="-122"/>
                <a:cs typeface="Arial" pitchFamily="34" charset="0"/>
              </a:rPr>
              <a:t>构建</a:t>
            </a:r>
            <a:r>
              <a:rPr lang="zh-CN" altLang="en-US" sz="2300" b="1" dirty="0" smtClean="0">
                <a:latin typeface="楷体" pitchFamily="49" charset="-122"/>
                <a:ea typeface="楷体" pitchFamily="49" charset="-122"/>
                <a:cs typeface="Arial" pitchFamily="34" charset="0"/>
              </a:rPr>
              <a:t>的完整解决方案。</a:t>
            </a:r>
          </a:p>
          <a:p>
            <a:r>
              <a:rPr lang="en-US" altLang="zh-CN" sz="2300" b="1" dirty="0" err="1" smtClean="0">
                <a:latin typeface="楷体" pitchFamily="49" charset="-122"/>
                <a:ea typeface="楷体" pitchFamily="49" charset="-122"/>
                <a:cs typeface="Arial" pitchFamily="34" charset="0"/>
              </a:rPr>
              <a:t>ProcessDB</a:t>
            </a:r>
            <a:r>
              <a:rPr lang="en-US" altLang="zh-CN" sz="2300" b="1" dirty="0" smtClean="0">
                <a:latin typeface="楷体" pitchFamily="49" charset="-122"/>
                <a:ea typeface="楷体" pitchFamily="49" charset="-122"/>
                <a:cs typeface="Arial" pitchFamily="34" charset="0"/>
              </a:rPr>
              <a:t> </a:t>
            </a:r>
            <a:r>
              <a:rPr lang="en-US" altLang="zh-CN" sz="2300" b="1" baseline="30000" dirty="0" smtClean="0">
                <a:latin typeface="楷体" pitchFamily="49" charset="-122"/>
                <a:ea typeface="楷体" pitchFamily="49" charset="-122"/>
                <a:cs typeface="Arial" pitchFamily="34" charset="0"/>
              </a:rPr>
              <a:t>TM</a:t>
            </a:r>
            <a:r>
              <a:rPr lang="zh-CN" altLang="en-US" sz="2300" b="1" dirty="0" smtClean="0">
                <a:latin typeface="楷体" pitchFamily="49" charset="-122"/>
                <a:ea typeface="楷体" pitchFamily="49" charset="-122"/>
                <a:cs typeface="Arial" pitchFamily="34" charset="0"/>
              </a:rPr>
              <a:t>支持</a:t>
            </a:r>
            <a:r>
              <a:rPr lang="en-US" altLang="zh-CN" sz="2300" b="1" dirty="0" smtClean="0">
                <a:latin typeface="楷体" pitchFamily="49" charset="-122"/>
                <a:ea typeface="楷体" pitchFamily="49" charset="-122"/>
                <a:cs typeface="Arial" pitchFamily="34" charset="0"/>
              </a:rPr>
              <a:t>windows</a:t>
            </a:r>
            <a:r>
              <a:rPr lang="zh-CN" altLang="en-US" sz="2300" b="1" dirty="0" smtClean="0">
                <a:latin typeface="楷体" pitchFamily="49" charset="-122"/>
                <a:ea typeface="楷体" pitchFamily="49" charset="-122"/>
                <a:cs typeface="Arial" pitchFamily="34" charset="0"/>
              </a:rPr>
              <a:t>各个版本的操作系统，并支持</a:t>
            </a:r>
            <a:r>
              <a:rPr lang="en-US" altLang="zh-CN" sz="2300" b="1" dirty="0" err="1" smtClean="0">
                <a:latin typeface="楷体" pitchFamily="49" charset="-122"/>
                <a:ea typeface="楷体" pitchFamily="49" charset="-122"/>
                <a:cs typeface="Arial" pitchFamily="34" charset="0"/>
              </a:rPr>
              <a:t>linux</a:t>
            </a:r>
            <a:r>
              <a:rPr lang="zh-CN" altLang="en-US" sz="2300" b="1" dirty="0" smtClean="0">
                <a:latin typeface="楷体" pitchFamily="49" charset="-122"/>
                <a:ea typeface="楷体" pitchFamily="49" charset="-122"/>
                <a:cs typeface="Arial" pitchFamily="34" charset="0"/>
              </a:rPr>
              <a:t>和</a:t>
            </a:r>
            <a:r>
              <a:rPr lang="en-US" altLang="zh-CN" sz="2300" b="1" dirty="0" err="1" smtClean="0">
                <a:latin typeface="楷体" pitchFamily="49" charset="-122"/>
                <a:ea typeface="楷体" pitchFamily="49" charset="-122"/>
                <a:cs typeface="Arial" pitchFamily="34" charset="0"/>
              </a:rPr>
              <a:t>unix</a:t>
            </a:r>
            <a:r>
              <a:rPr lang="zh-CN" altLang="en-US" sz="2300" b="1" dirty="0" smtClean="0">
                <a:latin typeface="楷体" pitchFamily="49" charset="-122"/>
                <a:ea typeface="楷体" pitchFamily="49" charset="-122"/>
                <a:cs typeface="Arial" pitchFamily="34" charset="0"/>
              </a:rPr>
              <a:t>系统，具有完善的跨平台支持特性。</a:t>
            </a:r>
          </a:p>
          <a:p>
            <a:endParaRPr lang="zh-CN" altLang="en-US" sz="2400" dirty="0" smtClean="0">
              <a:latin typeface="+mj-ea"/>
              <a:cs typeface="Arial" pitchFamily="34" charset="0"/>
            </a:endParaRPr>
          </a:p>
          <a:p>
            <a:endParaRPr lang="en-US" altLang="zh-CN" sz="2400" dirty="0" smtClean="0">
              <a:latin typeface="+mj-ea"/>
              <a:cs typeface="Arial" pitchFamily="34" charset="0"/>
            </a:endParaRPr>
          </a:p>
          <a:p>
            <a:endParaRPr lang="zh-CN" altLang="en-US" sz="2400" dirty="0" smtClean="0">
              <a:latin typeface="+mj-ea"/>
              <a:cs typeface="Arial" pitchFamily="34" charset="0"/>
            </a:endParaRPr>
          </a:p>
        </p:txBody>
      </p:sp>
    </p:spTree>
    <p:extLst>
      <p:ext uri="{BB962C8B-B14F-4D97-AF65-F5344CB8AC3E}">
        <p14:creationId xmlns:p14="http://schemas.microsoft.com/office/powerpoint/2010/main" val="1119740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关联实时数据库</a:t>
            </a:r>
            <a:endParaRPr lang="zh-CN" altLang="en-US" b="1" dirty="0">
              <a:latin typeface="+mn-ea"/>
              <a:ea typeface="+mn-ea"/>
            </a:endParaRPr>
          </a:p>
        </p:txBody>
      </p:sp>
      <p:pic>
        <p:nvPicPr>
          <p:cNvPr id="3074" name="Picture 2" descr="1Q3[W0S4(~TKN_VO82UZEA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990" y="1268760"/>
            <a:ext cx="6582519" cy="416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a:solidFill>
                  <a:schemeClr val="bg1"/>
                </a:solidFill>
                <a:latin typeface="+mn-ea"/>
              </a:rPr>
              <a:t>直接拖拽生成组态图形数据标签</a:t>
            </a:r>
            <a:endParaRPr lang="en-US" altLang="zh-CN" sz="2000" b="1" dirty="0">
              <a:solidFill>
                <a:schemeClr val="bg1"/>
              </a:solidFill>
              <a:latin typeface="+mn-ea"/>
              <a:ea typeface="+mn-ea"/>
            </a:endParaRPr>
          </a:p>
        </p:txBody>
      </p:sp>
    </p:spTree>
    <p:extLst>
      <p:ext uri="{BB962C8B-B14F-4D97-AF65-F5344CB8AC3E}">
        <p14:creationId xmlns:p14="http://schemas.microsoft.com/office/powerpoint/2010/main" val="2107133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自定义图元库</a:t>
            </a:r>
            <a:endParaRPr lang="zh-CN" altLang="en-US" b="1" dirty="0">
              <a:latin typeface="+mn-ea"/>
              <a:ea typeface="+mn-ea"/>
            </a:endParaRPr>
          </a:p>
        </p:txBody>
      </p:sp>
      <p:sp>
        <p:nvSpPr>
          <p:cNvPr id="11" name="圆角矩形 10"/>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rPr>
              <a:t>根据需要，定义生成图元库，进行重用</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2"/>
          <a:stretch>
            <a:fillRect/>
          </a:stretch>
        </p:blipFill>
        <p:spPr>
          <a:xfrm>
            <a:off x="0" y="1141798"/>
            <a:ext cx="9144000" cy="4574403"/>
          </a:xfrm>
          <a:prstGeom prst="rect">
            <a:avLst/>
          </a:prstGeom>
        </p:spPr>
      </p:pic>
    </p:spTree>
    <p:extLst>
      <p:ext uri="{BB962C8B-B14F-4D97-AF65-F5344CB8AC3E}">
        <p14:creationId xmlns:p14="http://schemas.microsoft.com/office/powerpoint/2010/main" val="3946827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rPr>
              <a:t>移动端和</a:t>
            </a:r>
            <a:r>
              <a:rPr lang="en-US" altLang="zh-CN" b="1" dirty="0" smtClean="0">
                <a:latin typeface="+mn-ea"/>
              </a:rPr>
              <a:t>PC</a:t>
            </a:r>
            <a:r>
              <a:rPr lang="zh-CN" altLang="en-US" b="1" dirty="0" smtClean="0">
                <a:latin typeface="+mn-ea"/>
              </a:rPr>
              <a:t>发布</a:t>
            </a:r>
            <a:endParaRPr lang="zh-CN" altLang="en-US" b="1" dirty="0">
              <a:latin typeface="+mn-ea"/>
              <a:ea typeface="+mn-ea"/>
            </a:endParaRPr>
          </a:p>
        </p:txBody>
      </p:sp>
      <p:sp>
        <p:nvSpPr>
          <p:cNvPr id="5" name="圆角矩形 4"/>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rPr>
              <a:t>主流</a:t>
            </a:r>
            <a:r>
              <a:rPr lang="en-US" altLang="zh-CN" sz="2000" b="1" dirty="0" smtClean="0">
                <a:solidFill>
                  <a:schemeClr val="bg1"/>
                </a:solidFill>
                <a:latin typeface="+mn-ea"/>
              </a:rPr>
              <a:t>PC</a:t>
            </a:r>
            <a:r>
              <a:rPr lang="zh-CN" altLang="en-US" sz="2000" b="1" dirty="0" smtClean="0">
                <a:solidFill>
                  <a:schemeClr val="bg1"/>
                </a:solidFill>
                <a:latin typeface="+mn-ea"/>
              </a:rPr>
              <a:t>及移动端浏览器支持</a:t>
            </a:r>
            <a:r>
              <a:rPr lang="en-US" altLang="zh-CN" sz="2000" b="1" dirty="0" err="1" smtClean="0">
                <a:solidFill>
                  <a:schemeClr val="bg1"/>
                </a:solidFill>
                <a:latin typeface="+mn-ea"/>
              </a:rPr>
              <a:t>svg</a:t>
            </a:r>
            <a:r>
              <a:rPr lang="zh-CN" altLang="en-US" sz="2000" b="1" dirty="0">
                <a:solidFill>
                  <a:schemeClr val="bg1"/>
                </a:solidFill>
                <a:latin typeface="+mn-ea"/>
              </a:rPr>
              <a:t>格式</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2"/>
          <a:stretch>
            <a:fillRect/>
          </a:stretch>
        </p:blipFill>
        <p:spPr>
          <a:xfrm>
            <a:off x="0" y="1141798"/>
            <a:ext cx="9144000" cy="4574403"/>
          </a:xfrm>
          <a:prstGeom prst="rect">
            <a:avLst/>
          </a:prstGeom>
        </p:spPr>
      </p:pic>
    </p:spTree>
    <p:extLst>
      <p:ext uri="{BB962C8B-B14F-4D97-AF65-F5344CB8AC3E}">
        <p14:creationId xmlns:p14="http://schemas.microsoft.com/office/powerpoint/2010/main" val="2599787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快速预览发布</a:t>
            </a:r>
            <a:endParaRPr lang="zh-CN" altLang="en-US" b="1" dirty="0">
              <a:latin typeface="+mn-ea"/>
              <a:ea typeface="+mn-ea"/>
            </a:endParaRPr>
          </a:p>
        </p:txBody>
      </p:sp>
      <p:sp>
        <p:nvSpPr>
          <p:cNvPr id="5" name="圆角矩形 4"/>
          <p:cNvSpPr/>
          <p:nvPr/>
        </p:nvSpPr>
        <p:spPr bwMode="auto">
          <a:xfrm>
            <a:off x="1214147" y="5877272"/>
            <a:ext cx="6454197" cy="648072"/>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a:solidFill>
                  <a:schemeClr val="bg1"/>
                </a:solidFill>
                <a:latin typeface="+mn-ea"/>
              </a:rPr>
              <a:t>提供图形预览、检查数据标签和公式是否正确</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2"/>
          <a:stretch>
            <a:fillRect/>
          </a:stretch>
        </p:blipFill>
        <p:spPr>
          <a:xfrm>
            <a:off x="0" y="1141798"/>
            <a:ext cx="9144000" cy="4574403"/>
          </a:xfrm>
          <a:prstGeom prst="rect">
            <a:avLst/>
          </a:prstGeom>
        </p:spPr>
      </p:pic>
    </p:spTree>
    <p:extLst>
      <p:ext uri="{BB962C8B-B14F-4D97-AF65-F5344CB8AC3E}">
        <p14:creationId xmlns:p14="http://schemas.microsoft.com/office/powerpoint/2010/main" val="42189057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动画</a:t>
            </a:r>
            <a:endParaRPr lang="zh-CN" altLang="en-US" b="1" dirty="0">
              <a:latin typeface="+mn-ea"/>
              <a:ea typeface="+mn-ea"/>
            </a:endParaRPr>
          </a:p>
        </p:txBody>
      </p:sp>
      <p:sp>
        <p:nvSpPr>
          <p:cNvPr id="5" name="圆角矩形 4"/>
          <p:cNvSpPr/>
          <p:nvPr/>
        </p:nvSpPr>
        <p:spPr bwMode="auto">
          <a:xfrm>
            <a:off x="1214147" y="5373216"/>
            <a:ext cx="6454197" cy="1152128"/>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a:solidFill>
                  <a:schemeClr val="bg1"/>
                </a:solidFill>
                <a:latin typeface="+mn-ea"/>
              </a:rPr>
              <a:t>基本动画</a:t>
            </a:r>
            <a:r>
              <a:rPr lang="zh-CN" altLang="en-US" sz="2000" b="1" dirty="0" smtClean="0">
                <a:solidFill>
                  <a:schemeClr val="bg1"/>
                </a:solidFill>
                <a:latin typeface="+mn-ea"/>
              </a:rPr>
              <a:t>功能</a:t>
            </a:r>
            <a:r>
              <a:rPr lang="en-US" altLang="zh-CN" sz="2000" b="1" dirty="0" smtClean="0">
                <a:solidFill>
                  <a:schemeClr val="bg1"/>
                </a:solidFill>
                <a:latin typeface="+mn-ea"/>
              </a:rPr>
              <a:t>(</a:t>
            </a:r>
            <a:r>
              <a:rPr lang="zh-CN" altLang="en-US" sz="2000" b="1" dirty="0" smtClean="0">
                <a:solidFill>
                  <a:schemeClr val="bg1"/>
                </a:solidFill>
                <a:latin typeface="+mn-ea"/>
              </a:rPr>
              <a:t>支持</a:t>
            </a:r>
            <a:r>
              <a:rPr lang="zh-CN" altLang="en-US" sz="2000" b="1" dirty="0">
                <a:solidFill>
                  <a:schemeClr val="bg1"/>
                </a:solidFill>
                <a:latin typeface="+mn-ea"/>
              </a:rPr>
              <a:t>平移、旋转、隐藏</a:t>
            </a:r>
            <a:r>
              <a:rPr lang="en-US" altLang="zh-CN" sz="2000" b="1" dirty="0">
                <a:solidFill>
                  <a:schemeClr val="bg1"/>
                </a:solidFill>
                <a:latin typeface="+mn-ea"/>
              </a:rPr>
              <a:t>/</a:t>
            </a:r>
            <a:r>
              <a:rPr lang="zh-CN" altLang="en-US" sz="2000" b="1" dirty="0">
                <a:solidFill>
                  <a:schemeClr val="bg1"/>
                </a:solidFill>
                <a:latin typeface="+mn-ea"/>
              </a:rPr>
              <a:t>显示、颜色</a:t>
            </a:r>
            <a:r>
              <a:rPr lang="zh-CN" altLang="en-US" sz="2000" b="1" dirty="0" smtClean="0">
                <a:solidFill>
                  <a:schemeClr val="bg1"/>
                </a:solidFill>
                <a:latin typeface="+mn-ea"/>
              </a:rPr>
              <a:t>变化</a:t>
            </a:r>
            <a:r>
              <a:rPr lang="en-US" altLang="zh-CN" sz="2000" b="1" dirty="0" smtClean="0">
                <a:solidFill>
                  <a:schemeClr val="bg1"/>
                </a:solidFill>
                <a:latin typeface="+mn-ea"/>
              </a:rPr>
              <a:t>)</a:t>
            </a:r>
          </a:p>
          <a:p>
            <a:pPr marL="0" lvl="1" algn="ctr">
              <a:lnSpc>
                <a:spcPct val="150000"/>
              </a:lnSpc>
              <a:buClr>
                <a:srgbClr val="0000FF"/>
              </a:buClr>
              <a:buFontTx/>
              <a:buNone/>
              <a:defRPr/>
            </a:pPr>
            <a:r>
              <a:rPr lang="zh-CN" altLang="en-US" sz="2000" b="1" dirty="0" smtClean="0">
                <a:solidFill>
                  <a:schemeClr val="bg1"/>
                </a:solidFill>
                <a:latin typeface="+mn-ea"/>
              </a:rPr>
              <a:t>提供</a:t>
            </a:r>
            <a:r>
              <a:rPr lang="zh-CN" altLang="en-US" sz="2000" b="1" dirty="0">
                <a:solidFill>
                  <a:schemeClr val="bg1"/>
                </a:solidFill>
                <a:latin typeface="+mn-ea"/>
              </a:rPr>
              <a:t>参照游戏骨骼模式实现的高级脚本动画</a:t>
            </a:r>
            <a:endParaRPr lang="en-US" altLang="zh-CN" sz="2000" b="1" dirty="0">
              <a:solidFill>
                <a:schemeClr val="bg1"/>
              </a:solidFill>
              <a:latin typeface="+mn-ea"/>
              <a:ea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22" y="1374207"/>
            <a:ext cx="6886245" cy="3672408"/>
          </a:xfrm>
          <a:prstGeom prst="rect">
            <a:avLst/>
          </a:prstGeom>
        </p:spPr>
      </p:pic>
    </p:spTree>
    <p:extLst>
      <p:ext uri="{BB962C8B-B14F-4D97-AF65-F5344CB8AC3E}">
        <p14:creationId xmlns:p14="http://schemas.microsoft.com/office/powerpoint/2010/main" val="34798175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mn-ea"/>
                <a:ea typeface="+mn-ea"/>
              </a:rPr>
              <a:t>回放</a:t>
            </a:r>
          </a:p>
        </p:txBody>
      </p:sp>
      <p:sp>
        <p:nvSpPr>
          <p:cNvPr id="5" name="圆角矩形 4"/>
          <p:cNvSpPr/>
          <p:nvPr/>
        </p:nvSpPr>
        <p:spPr bwMode="auto">
          <a:xfrm>
            <a:off x="1214147" y="5641048"/>
            <a:ext cx="6454197" cy="884296"/>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lnSpc>
                <a:spcPct val="150000"/>
              </a:lnSpc>
              <a:buClr>
                <a:srgbClr val="0000FF"/>
              </a:buClr>
              <a:buFontTx/>
              <a:buNone/>
              <a:defRPr/>
            </a:pPr>
            <a:r>
              <a:rPr lang="zh-CN" altLang="en-US" sz="2000" b="1" dirty="0" smtClean="0">
                <a:solidFill>
                  <a:schemeClr val="bg1"/>
                </a:solidFill>
                <a:latin typeface="+mn-ea"/>
                <a:ea typeface="+mn-ea"/>
              </a:rPr>
              <a:t>指定开始时间，回放当前页面的参数</a:t>
            </a:r>
            <a:endParaRPr lang="en-US" altLang="zh-CN" sz="2000" b="1" dirty="0">
              <a:solidFill>
                <a:schemeClr val="bg1"/>
              </a:solidFill>
              <a:latin typeface="+mn-ea"/>
              <a:ea typeface="+mn-ea"/>
            </a:endParaRPr>
          </a:p>
        </p:txBody>
      </p:sp>
      <p:pic>
        <p:nvPicPr>
          <p:cNvPr id="4" name="图片 3"/>
          <p:cNvPicPr>
            <a:picLocks noChangeAspect="1"/>
          </p:cNvPicPr>
          <p:nvPr/>
        </p:nvPicPr>
        <p:blipFill>
          <a:blip r:embed="rId2"/>
          <a:stretch>
            <a:fillRect/>
          </a:stretch>
        </p:blipFill>
        <p:spPr>
          <a:xfrm>
            <a:off x="0" y="1047606"/>
            <a:ext cx="9144000" cy="4593442"/>
          </a:xfrm>
          <a:prstGeom prst="rect">
            <a:avLst/>
          </a:prstGeom>
        </p:spPr>
      </p:pic>
    </p:spTree>
    <p:extLst>
      <p:ext uri="{BB962C8B-B14F-4D97-AF65-F5344CB8AC3E}">
        <p14:creationId xmlns:p14="http://schemas.microsoft.com/office/powerpoint/2010/main" val="1141658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00" y="1916113"/>
            <a:ext cx="7342188"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b="1" dirty="0" smtClean="0">
                <a:latin typeface="+mn-ea"/>
              </a:rPr>
              <a:t>例子图形</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smtClean="0">
                <a:latin typeface="+mn-ea"/>
                <a:ea typeface="+mn-ea"/>
              </a:rPr>
              <a:t>1</a:t>
            </a:r>
            <a:r>
              <a:rPr lang="zh-CN" altLang="en-US" b="1" dirty="0" smtClean="0">
                <a:latin typeface="+mn-ea"/>
                <a:ea typeface="+mn-ea"/>
              </a:rPr>
              <a:t>）</a:t>
            </a:r>
            <a:endParaRPr lang="zh-CN" altLang="en-US" b="1" dirty="0">
              <a:latin typeface="+mn-ea"/>
              <a:ea typeface="+mn-ea"/>
            </a:endParaRPr>
          </a:p>
        </p:txBody>
      </p:sp>
      <p:sp>
        <p:nvSpPr>
          <p:cNvPr id="5" name="Rectangle 3"/>
          <p:cNvSpPr txBox="1">
            <a:spLocks noChangeArrowheads="1"/>
          </p:cNvSpPr>
          <p:nvPr/>
        </p:nvSpPr>
        <p:spPr bwMode="auto">
          <a:xfrm>
            <a:off x="457200" y="1412776"/>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lvl="0"/>
            <a:r>
              <a:rPr lang="zh-CN" altLang="zh-CN" sz="2400" b="1" dirty="0"/>
              <a:t>支持</a:t>
            </a:r>
            <a:r>
              <a:rPr lang="en-US" altLang="zh-CN" sz="2400" b="1" dirty="0"/>
              <a:t>B/S</a:t>
            </a:r>
            <a:r>
              <a:rPr lang="zh-CN" altLang="zh-CN" sz="2400" b="1" dirty="0"/>
              <a:t>方式编辑和发布组态图</a:t>
            </a:r>
            <a:endParaRPr lang="zh-CN" altLang="zh-CN" sz="2400" dirty="0"/>
          </a:p>
          <a:p>
            <a:pPr lvl="0"/>
            <a:r>
              <a:rPr lang="zh-CN" altLang="zh-CN" sz="2400" b="1" dirty="0"/>
              <a:t>支持</a:t>
            </a:r>
            <a:r>
              <a:rPr lang="en-US" altLang="zh-CN" sz="2400" b="1" dirty="0"/>
              <a:t>SVG</a:t>
            </a:r>
            <a:r>
              <a:rPr lang="zh-CN" altLang="zh-CN" sz="2400" b="1" dirty="0"/>
              <a:t>格式引用图元和发布格式</a:t>
            </a:r>
            <a:endParaRPr lang="zh-CN" altLang="zh-CN" sz="2400" dirty="0"/>
          </a:p>
          <a:p>
            <a:pPr lvl="0"/>
            <a:r>
              <a:rPr lang="zh-CN" altLang="zh-CN" sz="2400" b="1" dirty="0"/>
              <a:t>支持各行业主流图元</a:t>
            </a:r>
            <a:endParaRPr lang="zh-CN" altLang="zh-CN" sz="2400" dirty="0"/>
          </a:p>
          <a:p>
            <a:pPr lvl="0"/>
            <a:r>
              <a:rPr lang="zh-CN" altLang="zh-CN" sz="2400" b="1" dirty="0"/>
              <a:t>支持用户自定义图元</a:t>
            </a:r>
            <a:endParaRPr lang="zh-CN" altLang="zh-CN" sz="2400" dirty="0"/>
          </a:p>
          <a:p>
            <a:pPr lvl="0"/>
            <a:r>
              <a:rPr lang="zh-CN" altLang="zh-CN" sz="2400" b="1" dirty="0"/>
              <a:t>支持按用户授权组态图</a:t>
            </a:r>
            <a:endParaRPr lang="zh-CN" altLang="zh-CN" sz="2400" dirty="0"/>
          </a:p>
          <a:p>
            <a:pPr lvl="0"/>
            <a:r>
              <a:rPr lang="zh-CN" altLang="zh-CN" sz="2400" b="1" dirty="0"/>
              <a:t>组态图支持二次开发脚本</a:t>
            </a:r>
            <a:endParaRPr lang="zh-CN" altLang="zh-CN" sz="2400" dirty="0"/>
          </a:p>
          <a:p>
            <a:pPr lvl="0"/>
            <a:r>
              <a:rPr lang="zh-CN" altLang="zh-CN" sz="2400" b="1" dirty="0"/>
              <a:t>支持计算公式</a:t>
            </a:r>
            <a:endParaRPr lang="zh-CN" altLang="zh-CN" sz="2400" dirty="0"/>
          </a:p>
          <a:p>
            <a:pPr lvl="0"/>
            <a:r>
              <a:rPr lang="zh-CN" altLang="zh-CN" sz="2400" b="1" dirty="0"/>
              <a:t>支持鼠标和键盘事件处理</a:t>
            </a:r>
            <a:endParaRPr lang="zh-CN" altLang="zh-CN" sz="2400" dirty="0"/>
          </a:p>
          <a:p>
            <a:pPr lvl="0"/>
            <a:r>
              <a:rPr lang="zh-CN" altLang="zh-CN" sz="2400" b="1" dirty="0"/>
              <a:t>支持查看实时数据</a:t>
            </a:r>
            <a:endParaRPr lang="zh-CN" altLang="zh-CN" sz="2400" dirty="0"/>
          </a:p>
          <a:p>
            <a:pPr lvl="0"/>
            <a:r>
              <a:rPr lang="zh-CN" altLang="zh-CN" sz="2400" b="1" dirty="0"/>
              <a:t>支持下发控制信号</a:t>
            </a:r>
            <a:endParaRPr lang="zh-CN" altLang="zh-CN" sz="2400" dirty="0"/>
          </a:p>
          <a:p>
            <a:pPr lvl="0"/>
            <a:r>
              <a:rPr lang="zh-CN" altLang="zh-CN" sz="2400" b="1" dirty="0"/>
              <a:t>支持趋势曲线，饼状图，柱状图等</a:t>
            </a:r>
            <a:r>
              <a:rPr lang="zh-CN" altLang="zh-CN" sz="2400" b="1" dirty="0" smtClean="0"/>
              <a:t>控件</a:t>
            </a:r>
            <a:endParaRPr lang="zh-CN" altLang="zh-CN" sz="2400" dirty="0"/>
          </a:p>
        </p:txBody>
      </p:sp>
    </p:spTree>
    <p:extLst>
      <p:ext uri="{BB962C8B-B14F-4D97-AF65-F5344CB8AC3E}">
        <p14:creationId xmlns:p14="http://schemas.microsoft.com/office/powerpoint/2010/main" val="3292830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b="1" dirty="0" smtClean="0">
                <a:latin typeface="+mn-ea"/>
                <a:ea typeface="+mn-ea"/>
              </a:rPr>
              <a:t>产品特性 （</a:t>
            </a:r>
            <a:r>
              <a:rPr lang="en-US" altLang="zh-CN" b="1" dirty="0">
                <a:latin typeface="+mn-ea"/>
                <a:ea typeface="+mn-ea"/>
              </a:rPr>
              <a:t>2</a:t>
            </a:r>
            <a:r>
              <a:rPr lang="zh-CN" altLang="en-US" b="1" dirty="0" smtClean="0">
                <a:latin typeface="+mn-ea"/>
                <a:ea typeface="+mn-ea"/>
              </a:rPr>
              <a:t>）</a:t>
            </a:r>
            <a:endParaRPr lang="zh-CN" altLang="en-US" b="1" dirty="0">
              <a:latin typeface="+mn-ea"/>
              <a:ea typeface="+mn-ea"/>
            </a:endParaRPr>
          </a:p>
        </p:txBody>
      </p:sp>
      <p:sp>
        <p:nvSpPr>
          <p:cNvPr id="5" name="Rectangle 3"/>
          <p:cNvSpPr txBox="1">
            <a:spLocks noChangeArrowheads="1"/>
          </p:cNvSpPr>
          <p:nvPr/>
        </p:nvSpPr>
        <p:spPr bwMode="auto">
          <a:xfrm>
            <a:off x="457200" y="1412776"/>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lvl="0"/>
            <a:r>
              <a:rPr lang="zh-CN" altLang="zh-CN" sz="2400" b="1" dirty="0" smtClean="0"/>
              <a:t>支持</a:t>
            </a:r>
            <a:r>
              <a:rPr lang="zh-CN" altLang="zh-CN" sz="2400" b="1" dirty="0"/>
              <a:t>旋转，移动，变色，隐藏，闪烁等动画</a:t>
            </a:r>
            <a:endParaRPr lang="zh-CN" altLang="zh-CN" sz="2400" dirty="0"/>
          </a:p>
          <a:p>
            <a:pPr lvl="0"/>
            <a:r>
              <a:rPr lang="zh-CN" altLang="zh-CN" sz="2400" b="1" dirty="0"/>
              <a:t>支持回放历史数据功能</a:t>
            </a:r>
            <a:endParaRPr lang="zh-CN" altLang="zh-CN" sz="2400" dirty="0"/>
          </a:p>
          <a:p>
            <a:pPr lvl="0"/>
            <a:r>
              <a:rPr lang="zh-CN" altLang="zh-CN" sz="2400" b="1" dirty="0"/>
              <a:t>支持告警弹出和查询告警历史</a:t>
            </a:r>
            <a:endParaRPr lang="zh-CN" altLang="zh-CN" sz="2400" dirty="0"/>
          </a:p>
          <a:p>
            <a:pPr lvl="0"/>
            <a:r>
              <a:rPr lang="zh-CN" altLang="zh-CN" sz="2400" b="1" dirty="0"/>
              <a:t>支持手机查看</a:t>
            </a:r>
            <a:endParaRPr lang="zh-CN" altLang="zh-CN" sz="2400" dirty="0"/>
          </a:p>
          <a:p>
            <a:pPr lvl="0"/>
            <a:r>
              <a:rPr lang="zh-CN" altLang="zh-CN" sz="2400" b="1" dirty="0"/>
              <a:t>支持跳转和外部链接</a:t>
            </a:r>
            <a:endParaRPr lang="zh-CN" altLang="zh-CN" sz="2400" dirty="0"/>
          </a:p>
          <a:p>
            <a:pPr lvl="0"/>
            <a:r>
              <a:rPr lang="zh-CN" altLang="zh-CN" sz="2400" b="1" dirty="0"/>
              <a:t>支持导入导出</a:t>
            </a:r>
            <a:endParaRPr lang="zh-CN" altLang="zh-CN" sz="2400" dirty="0"/>
          </a:p>
          <a:p>
            <a:pPr lvl="0"/>
            <a:r>
              <a:rPr lang="zh-CN" altLang="zh-CN" sz="2400" b="1" dirty="0"/>
              <a:t>支持存为模板和从模板创建新图</a:t>
            </a:r>
            <a:endParaRPr lang="zh-CN" altLang="zh-CN" sz="2400" dirty="0"/>
          </a:p>
          <a:p>
            <a:pPr lvl="0"/>
            <a:r>
              <a:rPr lang="zh-CN" altLang="zh-CN" sz="2400" b="1" dirty="0"/>
              <a:t>支持画面尺寸，自适应和画板有网格</a:t>
            </a:r>
            <a:endParaRPr lang="zh-CN" altLang="zh-CN" sz="2400" dirty="0"/>
          </a:p>
          <a:p>
            <a:pPr lvl="0"/>
            <a:r>
              <a:rPr lang="zh-CN" altLang="zh-CN" sz="2400" b="1" dirty="0"/>
              <a:t>能及时响应个性化定制需求</a:t>
            </a:r>
            <a:endParaRPr lang="zh-CN" altLang="zh-CN" sz="2400" dirty="0"/>
          </a:p>
        </p:txBody>
      </p:sp>
    </p:spTree>
    <p:extLst>
      <p:ext uri="{BB962C8B-B14F-4D97-AF65-F5344CB8AC3E}">
        <p14:creationId xmlns:p14="http://schemas.microsoft.com/office/powerpoint/2010/main" val="35939772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mn-ea"/>
              </a:rPr>
              <a:t>Excel</a:t>
            </a:r>
            <a:r>
              <a:rPr lang="zh-CN" altLang="en-US" b="1" dirty="0" smtClean="0">
                <a:latin typeface="+mn-ea"/>
              </a:rPr>
              <a:t>插件</a:t>
            </a:r>
            <a:endParaRPr lang="zh-CN" altLang="en-US" dirty="0"/>
          </a:p>
        </p:txBody>
      </p:sp>
      <p:pic>
        <p:nvPicPr>
          <p:cNvPr id="4" name="图片 3"/>
          <p:cNvPicPr/>
          <p:nvPr/>
        </p:nvPicPr>
        <p:blipFill>
          <a:blip r:embed="rId2"/>
          <a:stretch>
            <a:fillRect/>
          </a:stretch>
        </p:blipFill>
        <p:spPr>
          <a:xfrm>
            <a:off x="359025" y="1412776"/>
            <a:ext cx="8461447" cy="5112568"/>
          </a:xfrm>
          <a:prstGeom prst="rect">
            <a:avLst/>
          </a:prstGeom>
        </p:spPr>
      </p:pic>
    </p:spTree>
    <p:extLst>
      <p:ext uri="{BB962C8B-B14F-4D97-AF65-F5344CB8AC3E}">
        <p14:creationId xmlns:p14="http://schemas.microsoft.com/office/powerpoint/2010/main" val="1687345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smtClean="0">
                <a:latin typeface="+mj-ea"/>
                <a:cs typeface="+mn-cs"/>
              </a:rPr>
              <a:t>产品</a:t>
            </a:r>
            <a:r>
              <a:rPr lang="zh-CN" altLang="en-US" sz="2800" b="1" dirty="0">
                <a:latin typeface="+mj-ea"/>
                <a:cs typeface="+mn-cs"/>
              </a:rPr>
              <a:t>链简介</a:t>
            </a:r>
          </a:p>
        </p:txBody>
      </p:sp>
      <p:graphicFrame>
        <p:nvGraphicFramePr>
          <p:cNvPr id="5" name="表 4"/>
          <p:cNvGraphicFramePr>
            <a:graphicFrameLocks noGrp="1"/>
          </p:cNvGraphicFramePr>
          <p:nvPr>
            <p:extLst>
              <p:ext uri="{D42A27DB-BD31-4B8C-83A1-F6EECF244321}">
                <p14:modId xmlns:p14="http://schemas.microsoft.com/office/powerpoint/2010/main" val="3249227303"/>
              </p:ext>
            </p:extLst>
          </p:nvPr>
        </p:nvGraphicFramePr>
        <p:xfrm>
          <a:off x="395536" y="1700808"/>
          <a:ext cx="8421688" cy="3119813"/>
        </p:xfrm>
        <a:graphic>
          <a:graphicData uri="http://schemas.openxmlformats.org/drawingml/2006/table">
            <a:tbl>
              <a:tblPr firstRow="1" bandRow="1">
                <a:tableStyleId>{073A0DAA-6AF3-43AB-8588-CEC1D06C72B9}</a:tableStyleId>
              </a:tblPr>
              <a:tblGrid>
                <a:gridCol w="1467642"/>
                <a:gridCol w="1726408"/>
                <a:gridCol w="5227638"/>
              </a:tblGrid>
              <a:tr h="300342">
                <a:tc>
                  <a:txBody>
                    <a:bodyPr/>
                    <a:lstStyle/>
                    <a:p>
                      <a:pPr algn="ctr"/>
                      <a:r>
                        <a:rPr kumimoji="1" lang="zh-CN" altLang="en-US" sz="1400" b="1" dirty="0" smtClean="0">
                          <a:solidFill>
                            <a:schemeClr val="bg1"/>
                          </a:solidFill>
                          <a:latin typeface="HP Simplified" panose="020B0604020204020204" pitchFamily="34" charset="0"/>
                          <a:ea typeface="+mn-ea"/>
                        </a:rPr>
                        <a:t>层次</a:t>
                      </a:r>
                      <a:endParaRPr kumimoji="1" lang="ja-JP" altLang="en-US" sz="1400" b="1" dirty="0">
                        <a:solidFill>
                          <a:schemeClr val="bg1"/>
                        </a:solidFill>
                        <a:latin typeface="HP Simplified" panose="020B0604020204020204" pitchFamily="34" charset="0"/>
                        <a:ea typeface="+mn-ea"/>
                      </a:endParaRPr>
                    </a:p>
                  </a:txBody>
                  <a:tcPr marT="35996" marB="35996">
                    <a:solidFill>
                      <a:schemeClr val="accent1"/>
                    </a:solidFill>
                  </a:tcPr>
                </a:tc>
                <a:tc>
                  <a:txBody>
                    <a:bodyPr/>
                    <a:lstStyle/>
                    <a:p>
                      <a:pPr algn="ctr"/>
                      <a:r>
                        <a:rPr kumimoji="1" lang="ja-JP" altLang="en-US" sz="1400" dirty="0" smtClean="0">
                          <a:latin typeface="HP Simplified" panose="020B0604020204020204" pitchFamily="34" charset="0"/>
                          <a:ea typeface="+mn-ea"/>
                        </a:rPr>
                        <a:t>名称</a:t>
                      </a:r>
                      <a:endParaRPr kumimoji="1" lang="ja-JP" altLang="en-US" sz="1400" b="1" dirty="0">
                        <a:solidFill>
                          <a:schemeClr val="bg1"/>
                        </a:solidFill>
                        <a:latin typeface="HP Simplified" panose="020B0604020204020204" pitchFamily="34" charset="0"/>
                        <a:ea typeface="+mn-ea"/>
                      </a:endParaRPr>
                    </a:p>
                  </a:txBody>
                  <a:tcPr marT="35996" marB="35996">
                    <a:solidFill>
                      <a:schemeClr val="accent1"/>
                    </a:solidFill>
                  </a:tcPr>
                </a:tc>
                <a:tc>
                  <a:txBody>
                    <a:bodyPr/>
                    <a:lstStyle/>
                    <a:p>
                      <a:pPr algn="ctr"/>
                      <a:r>
                        <a:rPr kumimoji="1" lang="zh-CN" altLang="en-US" sz="1400" b="1" dirty="0" smtClean="0">
                          <a:solidFill>
                            <a:schemeClr val="lt1"/>
                          </a:solidFill>
                          <a:latin typeface="HP Simplified" panose="020B0604020204020204" pitchFamily="34" charset="0"/>
                          <a:ea typeface="+mn-ea"/>
                        </a:rPr>
                        <a:t>介绍</a:t>
                      </a:r>
                      <a:endParaRPr kumimoji="1" lang="ja-JP" altLang="en-US" sz="1400" b="1" dirty="0">
                        <a:solidFill>
                          <a:schemeClr val="bg1"/>
                        </a:solidFill>
                        <a:latin typeface="HP Simplified" panose="020B0604020204020204" pitchFamily="34" charset="0"/>
                        <a:ea typeface="+mn-ea"/>
                      </a:endParaRPr>
                    </a:p>
                  </a:txBody>
                  <a:tcPr marT="35996" marB="35996">
                    <a:solidFill>
                      <a:schemeClr val="accent1"/>
                    </a:solidFill>
                  </a:tcPr>
                </a:tc>
              </a:tr>
              <a:tr h="447903">
                <a:tc>
                  <a:txBody>
                    <a:bodyPr/>
                    <a:lstStyle/>
                    <a:p>
                      <a:pPr marL="0" defTabSz="430213">
                        <a:spcAft>
                          <a:spcPts val="400"/>
                        </a:spcAft>
                        <a:buSzPct val="100000"/>
                      </a:pPr>
                      <a:r>
                        <a:rPr kumimoji="1" lang="zh-CN" altLang="en-US" sz="1000" dirty="0" smtClean="0">
                          <a:solidFill>
                            <a:srgbClr val="000000"/>
                          </a:solidFill>
                          <a:latin typeface="HP Simplified" panose="020B0604020204020204" pitchFamily="34" charset="0"/>
                          <a:ea typeface="+mn-ea"/>
                          <a:cs typeface="HP Simplified" pitchFamily="34" charset="0"/>
                        </a:rPr>
                        <a:t>设备层</a:t>
                      </a:r>
                      <a:endParaRPr kumimoji="1" lang="ja-JP" altLang="en-US" sz="1000" dirty="0" smtClean="0">
                        <a:solidFill>
                          <a:srgbClr val="000000"/>
                        </a:solidFill>
                        <a:latin typeface="HP Simplified" panose="020B0604020204020204" pitchFamily="34" charset="0"/>
                        <a:ea typeface="+mn-ea"/>
                        <a:cs typeface="HP Simplified" pitchFamily="34" charset="0"/>
                      </a:endParaRPr>
                    </a:p>
                  </a:txBody>
                  <a:tcPr marL="0" marR="0" marT="35996" marB="3599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smtClean="0">
                          <a:solidFill>
                            <a:schemeClr val="dk1"/>
                          </a:solidFill>
                          <a:latin typeface="HP Simplified" panose="020B0604020204020204" pitchFamily="34" charset="0"/>
                          <a:ea typeface="+mn-ea"/>
                          <a:cs typeface="+mn-cs"/>
                        </a:rPr>
                        <a:t>ProcessGateway</a:t>
                      </a:r>
                    </a:p>
                  </a:txBody>
                  <a:tcPr marL="0" marR="0" marT="35996" marB="35996" anchor="ctr"/>
                </a:tc>
                <a:tc>
                  <a:txBody>
                    <a:bodyPr/>
                    <a:lstStyle/>
                    <a:p>
                      <a:r>
                        <a:rPr kumimoji="1" lang="zh-CN" altLang="en-US" sz="1200" dirty="0" smtClean="0">
                          <a:latin typeface="HP Simplified" panose="020B0604020204020204" pitchFamily="34" charset="0"/>
                          <a:ea typeface="+mn-ea"/>
                        </a:rPr>
                        <a:t>适配主流设备和协议，支持个性化定制协议和接口，支持多客户端接入，支持</a:t>
                      </a:r>
                      <a:r>
                        <a:rPr kumimoji="1" lang="en-US" altLang="zh-CN" sz="1200" dirty="0" smtClean="0">
                          <a:latin typeface="HP Simplified" panose="020B0604020204020204" pitchFamily="34" charset="0"/>
                          <a:ea typeface="+mn-ea"/>
                        </a:rPr>
                        <a:t>TCP/UDP</a:t>
                      </a:r>
                      <a:r>
                        <a:rPr kumimoji="1" lang="zh-CN" altLang="en-US" sz="1200" dirty="0" smtClean="0">
                          <a:latin typeface="HP Simplified" panose="020B0604020204020204" pitchFamily="34" charset="0"/>
                          <a:ea typeface="+mn-ea"/>
                        </a:rPr>
                        <a:t>协议，支持断点续传，本地缓存，数据变换，公式计算，死区压缩</a:t>
                      </a:r>
                    </a:p>
                  </a:txBody>
                  <a:tcPr marL="0" marR="0" marT="35996" marB="35996" anchor="ctr"/>
                </a:tc>
              </a:tr>
              <a:tr h="437734">
                <a:tc>
                  <a:txBody>
                    <a:bodyPr/>
                    <a:lstStyle/>
                    <a:p>
                      <a:r>
                        <a:rPr kumimoji="1" lang="zh-CN" altLang="en-US" sz="1200" dirty="0" smtClean="0">
                          <a:latin typeface="HP Simplified" panose="020B0604020204020204" pitchFamily="34" charset="0"/>
                          <a:ea typeface="+mn-ea"/>
                        </a:rPr>
                        <a:t>传输层</a:t>
                      </a:r>
                      <a:endParaRPr kumimoji="1" lang="ja-JP" altLang="en-US" sz="1200" dirty="0">
                        <a:latin typeface="HP Simplified" panose="020B0604020204020204" pitchFamily="34" charset="0"/>
                        <a:ea typeface="+mn-ea"/>
                      </a:endParaRPr>
                    </a:p>
                  </a:txBody>
                  <a:tcPr marL="0" marR="0" marT="35996" marB="3599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err="1" smtClean="0">
                          <a:solidFill>
                            <a:schemeClr val="dk1"/>
                          </a:solidFill>
                          <a:latin typeface="HP Simplified" panose="020B0604020204020204" pitchFamily="34" charset="0"/>
                          <a:ea typeface="+mn-ea"/>
                          <a:cs typeface="+mn-cs"/>
                        </a:rPr>
                        <a:t>ProcessCluster</a:t>
                      </a:r>
                      <a:endParaRPr kumimoji="1" lang="ja-JP" altLang="en-US" sz="1200" kern="1200" dirty="0" smtClean="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zh-CN" altLang="en-US" sz="1200" kern="1200" dirty="0" smtClean="0">
                          <a:solidFill>
                            <a:schemeClr val="dk1"/>
                          </a:solidFill>
                          <a:latin typeface="HP Simplified" panose="020B0604020204020204" pitchFamily="34" charset="0"/>
                          <a:ea typeface="+mn-ea"/>
                          <a:cs typeface="+mn-cs"/>
                        </a:rPr>
                        <a:t>支持负载均衡，数据冗余策略，安全认证，数据缓存，多客户端接入等</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r>
              <a:tr h="437734">
                <a:tc rowSpan="2">
                  <a:txBody>
                    <a:bodyPr/>
                    <a:lstStyle/>
                    <a:p>
                      <a:r>
                        <a:rPr kumimoji="1" lang="zh-CN" altLang="en-US" sz="1200" kern="1200" dirty="0" smtClean="0">
                          <a:solidFill>
                            <a:schemeClr val="dk1"/>
                          </a:solidFill>
                          <a:latin typeface="HP Simplified" panose="020B0604020204020204" pitchFamily="34" charset="0"/>
                          <a:ea typeface="+mn-ea"/>
                          <a:cs typeface="+mn-cs"/>
                        </a:rPr>
                        <a:t>数据层</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smtClean="0">
                          <a:solidFill>
                            <a:schemeClr val="dk1"/>
                          </a:solidFill>
                          <a:latin typeface="HP Simplified" panose="020B0604020204020204" pitchFamily="34" charset="0"/>
                          <a:ea typeface="+mn-ea"/>
                          <a:cs typeface="+mn-cs"/>
                        </a:rPr>
                        <a:t>ProcessDB</a:t>
                      </a:r>
                      <a:endParaRPr kumimoji="1" lang="ja-JP" altLang="en-US" sz="1200" kern="1200" dirty="0" smtClean="0">
                        <a:solidFill>
                          <a:schemeClr val="dk1"/>
                        </a:solidFill>
                        <a:latin typeface="HP Simplified" panose="020B0604020204020204" pitchFamily="34" charset="0"/>
                        <a:ea typeface="+mn-ea"/>
                        <a:cs typeface="+mn-cs"/>
                      </a:endParaRPr>
                    </a:p>
                  </a:txBody>
                  <a:tcPr marL="0" marR="0" marT="35996" marB="3599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smtClean="0">
                          <a:latin typeface="HP Simplified" panose="020B0604020204020204" pitchFamily="34" charset="0"/>
                          <a:ea typeface="+mn-ea"/>
                        </a:rPr>
                        <a:t>支持百万测点以上，分布式数据获取，高效压缩存取，</a:t>
                      </a:r>
                      <a:r>
                        <a:rPr kumimoji="1" lang="en-US" altLang="zh-CN" sz="1200" kern="1200" dirty="0" smtClean="0">
                          <a:latin typeface="HP Simplified" panose="020B0604020204020204" pitchFamily="34" charset="0"/>
                          <a:ea typeface="+mn-ea"/>
                        </a:rPr>
                        <a:t>C/C++/java/C#/</a:t>
                      </a:r>
                      <a:r>
                        <a:rPr kumimoji="1" lang="en-US" altLang="zh-CN" sz="1200" kern="1200" dirty="0" err="1" smtClean="0">
                          <a:latin typeface="HP Simplified" panose="020B0604020204020204" pitchFamily="34" charset="0"/>
                          <a:ea typeface="+mn-ea"/>
                        </a:rPr>
                        <a:t>Javascript</a:t>
                      </a:r>
                      <a:r>
                        <a:rPr kumimoji="1" lang="en-US" altLang="zh-CN" sz="1200" kern="1200" dirty="0" smtClean="0">
                          <a:latin typeface="HP Simplified" panose="020B0604020204020204" pitchFamily="34" charset="0"/>
                          <a:ea typeface="+mn-ea"/>
                        </a:rPr>
                        <a:t>/python</a:t>
                      </a:r>
                      <a:r>
                        <a:rPr kumimoji="1" lang="zh-CN" altLang="en-US" sz="1200" kern="1200" dirty="0" smtClean="0">
                          <a:latin typeface="HP Simplified" panose="020B0604020204020204" pitchFamily="34" charset="0"/>
                          <a:ea typeface="+mn-ea"/>
                        </a:rPr>
                        <a:t>等开发接口，支持</a:t>
                      </a:r>
                      <a:r>
                        <a:rPr kumimoji="1" lang="en-US" altLang="zh-CN" sz="1200" kern="1200" dirty="0" smtClean="0">
                          <a:latin typeface="HP Simplified" panose="020B0604020204020204" pitchFamily="34" charset="0"/>
                          <a:ea typeface="+mn-ea"/>
                        </a:rPr>
                        <a:t>SQL(ODBC/JDBC)</a:t>
                      </a:r>
                      <a:r>
                        <a:rPr kumimoji="1" lang="zh-CN" altLang="en-US" sz="1200" kern="1200" dirty="0" smtClean="0">
                          <a:latin typeface="HP Simplified" panose="020B0604020204020204" pitchFamily="34" charset="0"/>
                          <a:ea typeface="+mn-ea"/>
                        </a:rPr>
                        <a:t>接口，提供数据库控制台，包括各种管理应用功能</a:t>
                      </a:r>
                      <a:endParaRPr kumimoji="1" lang="ja-JP" altLang="en-US" sz="1200" kern="1200" dirty="0" smtClean="0">
                        <a:solidFill>
                          <a:schemeClr val="dk1"/>
                        </a:solidFill>
                        <a:latin typeface="HP Simplified" panose="020B0604020204020204" pitchFamily="34" charset="0"/>
                        <a:ea typeface="+mn-ea"/>
                        <a:cs typeface="+mn-cs"/>
                      </a:endParaRPr>
                    </a:p>
                  </a:txBody>
                  <a:tcPr marL="0" marR="0" marT="35996" marB="35996" anchor="ctr"/>
                </a:tc>
              </a:tr>
              <a:tr h="437734">
                <a:tc vMerge="1">
                  <a:txBody>
                    <a:bodyPr/>
                    <a:lstStyle/>
                    <a:p>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smtClean="0">
                          <a:solidFill>
                            <a:schemeClr val="dk1"/>
                          </a:solidFill>
                          <a:latin typeface="HP Simplified" panose="020B0604020204020204" pitchFamily="34" charset="0"/>
                          <a:ea typeface="+mn-ea"/>
                          <a:cs typeface="+mn-cs"/>
                        </a:rPr>
                        <a:t>ProcessDBOPCServer</a:t>
                      </a:r>
                      <a:endParaRPr kumimoji="1" lang="ja-JP" altLang="en-US" sz="1200" kern="1200" dirty="0" smtClean="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zh-CN" altLang="en-US" sz="1200" kern="1200" dirty="0" smtClean="0">
                          <a:solidFill>
                            <a:schemeClr val="dk1"/>
                          </a:solidFill>
                          <a:latin typeface="HP Simplified" panose="020B0604020204020204" pitchFamily="34" charset="0"/>
                          <a:ea typeface="+mn-ea"/>
                          <a:cs typeface="+mn-cs"/>
                        </a:rPr>
                        <a:t>支持工业标准</a:t>
                      </a:r>
                      <a:r>
                        <a:rPr kumimoji="1" lang="en-US" altLang="zh-CN" sz="1200" kern="1200" dirty="0" smtClean="0">
                          <a:solidFill>
                            <a:schemeClr val="dk1"/>
                          </a:solidFill>
                          <a:latin typeface="HP Simplified" panose="020B0604020204020204" pitchFamily="34" charset="0"/>
                          <a:ea typeface="+mn-ea"/>
                          <a:cs typeface="+mn-cs"/>
                        </a:rPr>
                        <a:t>OPC</a:t>
                      </a:r>
                      <a:r>
                        <a:rPr kumimoji="1" lang="zh-CN" altLang="en-US" sz="1200" kern="1200" dirty="0" smtClean="0">
                          <a:solidFill>
                            <a:schemeClr val="dk1"/>
                          </a:solidFill>
                          <a:latin typeface="HP Simplified" panose="020B0604020204020204" pitchFamily="34" charset="0"/>
                          <a:ea typeface="+mn-ea"/>
                          <a:cs typeface="+mn-cs"/>
                        </a:rPr>
                        <a:t>服务，容量大，速度快</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r>
              <a:tr h="4377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smtClean="0">
                          <a:solidFill>
                            <a:schemeClr val="dk1"/>
                          </a:solidFill>
                          <a:latin typeface="HP Simplified" panose="020B0604020204020204" pitchFamily="34" charset="0"/>
                          <a:ea typeface="+mn-ea"/>
                          <a:cs typeface="+mn-cs"/>
                        </a:rPr>
                        <a:t>业务层</a:t>
                      </a:r>
                      <a:endParaRPr kumimoji="1" lang="ja-JP" altLang="en-US" sz="1200" kern="1200" dirty="0" smtClean="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en-US" altLang="zh-CN" sz="1200" kern="1200" dirty="0" err="1" smtClean="0">
                          <a:solidFill>
                            <a:schemeClr val="dk1"/>
                          </a:solidFill>
                          <a:latin typeface="HP Simplified" panose="020B0604020204020204" pitchFamily="34" charset="0"/>
                          <a:ea typeface="+mn-ea"/>
                          <a:cs typeface="+mn-cs"/>
                        </a:rPr>
                        <a:t>HiProcessor</a:t>
                      </a:r>
                      <a:endParaRPr kumimoji="1" lang="en-US" altLang="ja-JP" sz="1200" kern="1200" dirty="0" smtClean="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zh-CN" altLang="en-US" sz="1200" kern="1200" dirty="0" smtClean="0">
                          <a:latin typeface="HP Simplified" panose="020B0604020204020204" pitchFamily="34" charset="0"/>
                          <a:ea typeface="+mn-ea"/>
                        </a:rPr>
                        <a:t>支持各种数据分析规则，数据变换，报表生成等</a:t>
                      </a:r>
                      <a:endParaRPr kumimoji="1" lang="en-US" altLang="ja-JP" sz="1200" kern="1200" dirty="0" smtClean="0">
                        <a:solidFill>
                          <a:schemeClr val="dk1"/>
                        </a:solidFill>
                        <a:latin typeface="HP Simplified" panose="020B0604020204020204" pitchFamily="34" charset="0"/>
                        <a:ea typeface="+mn-ea"/>
                        <a:cs typeface="+mn-cs"/>
                      </a:endParaRPr>
                    </a:p>
                  </a:txBody>
                  <a:tcPr marL="0" marR="0" marT="35996" marB="35996" anchor="ctr"/>
                </a:tc>
              </a:tr>
              <a:tr h="437734">
                <a:tc>
                  <a:txBody>
                    <a:bodyPr/>
                    <a:lstStyle/>
                    <a:p>
                      <a:r>
                        <a:rPr kumimoji="1" lang="zh-CN" altLang="en-US" sz="1200" kern="1200" dirty="0" smtClean="0">
                          <a:solidFill>
                            <a:schemeClr val="dk1"/>
                          </a:solidFill>
                          <a:latin typeface="HP Simplified" panose="020B0604020204020204" pitchFamily="34" charset="0"/>
                          <a:ea typeface="+mn-ea"/>
                          <a:cs typeface="+mn-cs"/>
                        </a:rPr>
                        <a:t>呈现层</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en-US" altLang="zh-CN" sz="1200" kern="1200" dirty="0" err="1" smtClean="0">
                          <a:solidFill>
                            <a:schemeClr val="dk1"/>
                          </a:solidFill>
                          <a:latin typeface="HP Simplified" panose="020B0604020204020204" pitchFamily="34" charset="0"/>
                          <a:ea typeface="+mn-ea"/>
                          <a:cs typeface="+mn-cs"/>
                        </a:rPr>
                        <a:t>ProcessDiagram</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c>
                  <a:txBody>
                    <a:bodyPr/>
                    <a:lstStyle/>
                    <a:p>
                      <a:r>
                        <a:rPr kumimoji="1" lang="zh-CN" altLang="en-US" sz="1200" kern="1200" dirty="0" smtClean="0">
                          <a:latin typeface="HP Simplified" panose="020B0604020204020204" pitchFamily="34" charset="0"/>
                          <a:ea typeface="+mn-ea"/>
                        </a:rPr>
                        <a:t>组态工具，支持各种动画，控件，生成</a:t>
                      </a:r>
                      <a:r>
                        <a:rPr kumimoji="1" lang="en-US" altLang="zh-CN" sz="1200" kern="1200" dirty="0" smtClean="0">
                          <a:latin typeface="HP Simplified" panose="020B0604020204020204" pitchFamily="34" charset="0"/>
                          <a:ea typeface="+mn-ea"/>
                        </a:rPr>
                        <a:t>SVG</a:t>
                      </a:r>
                      <a:r>
                        <a:rPr kumimoji="1" lang="zh-CN" altLang="en-US" sz="1200" kern="1200" dirty="0" smtClean="0">
                          <a:latin typeface="HP Simplified" panose="020B0604020204020204" pitchFamily="34" charset="0"/>
                          <a:ea typeface="+mn-ea"/>
                        </a:rPr>
                        <a:t>页面，趋势曲线等</a:t>
                      </a:r>
                      <a:endParaRPr kumimoji="1" lang="ja-JP" altLang="en-US" sz="1200" kern="1200" dirty="0">
                        <a:solidFill>
                          <a:schemeClr val="dk1"/>
                        </a:solidFill>
                        <a:latin typeface="HP Simplified" panose="020B0604020204020204" pitchFamily="34" charset="0"/>
                        <a:ea typeface="+mn-ea"/>
                        <a:cs typeface="+mn-cs"/>
                      </a:endParaRPr>
                    </a:p>
                  </a:txBody>
                  <a:tcPr marL="0" marR="0" marT="35996" marB="35996" anchor="ctr"/>
                </a:tc>
              </a:tr>
            </a:tbl>
          </a:graphicData>
        </a:graphic>
      </p:graphicFrame>
    </p:spTree>
    <p:extLst>
      <p:ext uri="{BB962C8B-B14F-4D97-AF65-F5344CB8AC3E}">
        <p14:creationId xmlns:p14="http://schemas.microsoft.com/office/powerpoint/2010/main" val="30504886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n-ea"/>
              </a:rPr>
              <a:t>Excel</a:t>
            </a:r>
            <a:r>
              <a:rPr lang="zh-CN" altLang="en-US" b="1" dirty="0">
                <a:latin typeface="+mn-ea"/>
              </a:rPr>
              <a:t>插件</a:t>
            </a:r>
            <a:endParaRPr lang="zh-CN" altLang="en-US" dirty="0"/>
          </a:p>
        </p:txBody>
      </p:sp>
      <p:pic>
        <p:nvPicPr>
          <p:cNvPr id="4" name="图片 3"/>
          <p:cNvPicPr/>
          <p:nvPr/>
        </p:nvPicPr>
        <p:blipFill>
          <a:blip r:embed="rId2"/>
          <a:stretch>
            <a:fillRect/>
          </a:stretch>
        </p:blipFill>
        <p:spPr>
          <a:xfrm>
            <a:off x="1619672" y="1556792"/>
            <a:ext cx="5274310" cy="3856990"/>
          </a:xfrm>
          <a:prstGeom prst="rect">
            <a:avLst/>
          </a:prstGeom>
        </p:spPr>
      </p:pic>
    </p:spTree>
    <p:extLst>
      <p:ext uri="{BB962C8B-B14F-4D97-AF65-F5344CB8AC3E}">
        <p14:creationId xmlns:p14="http://schemas.microsoft.com/office/powerpoint/2010/main" val="21786922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928688" y="1357313"/>
            <a:ext cx="7215187" cy="5170646"/>
          </a:xfrm>
          <a:prstGeom prst="rect">
            <a:avLst/>
          </a:prstGeom>
          <a:noFill/>
          <a:ln w="9525">
            <a:noFill/>
            <a:miter lim="800000"/>
            <a:headEnd/>
            <a:tailEnd/>
          </a:ln>
        </p:spPr>
        <p:txBody>
          <a:bodyPr>
            <a:spAutoFit/>
          </a:bodyPr>
          <a:lstStyle/>
          <a:p>
            <a:pPr marL="0" lvl="1">
              <a:lnSpc>
                <a:spcPct val="150000"/>
              </a:lnSpc>
              <a:buClr>
                <a:srgbClr val="0000FF"/>
              </a:buClr>
              <a:buFont typeface="Wingdings" pitchFamily="2" charset="2"/>
              <a:buChar char="Ø"/>
              <a:defRPr/>
            </a:pPr>
            <a:r>
              <a:rPr lang="zh-CN" altLang="en-US" sz="2000" b="1" dirty="0" smtClean="0">
                <a:latin typeface="+mn-ea"/>
                <a:ea typeface="+mn-ea"/>
              </a:rPr>
              <a:t>工业</a:t>
            </a:r>
            <a:r>
              <a:rPr lang="en-US" altLang="zh-CN" sz="2000" b="1" dirty="0" smtClean="0">
                <a:latin typeface="+mn-ea"/>
                <a:ea typeface="+mn-ea"/>
              </a:rPr>
              <a:t>4.0</a:t>
            </a:r>
            <a:r>
              <a:rPr lang="zh-CN" altLang="en-US" sz="2000" b="1" dirty="0" smtClean="0">
                <a:latin typeface="+mn-ea"/>
                <a:ea typeface="+mn-ea"/>
              </a:rPr>
              <a:t>及智能化基础平台</a:t>
            </a:r>
            <a:endParaRPr lang="en-US" altLang="zh-CN" sz="2000" b="1" dirty="0" smtClean="0">
              <a:latin typeface="+mn-ea"/>
              <a:ea typeface="+mn-ea"/>
            </a:endParaRPr>
          </a:p>
          <a:p>
            <a:pPr marL="0" lvl="1">
              <a:lnSpc>
                <a:spcPct val="150000"/>
              </a:lnSpc>
              <a:buClr>
                <a:srgbClr val="0000FF"/>
              </a:buClr>
              <a:buFont typeface="Wingdings" pitchFamily="2" charset="2"/>
              <a:buChar char="Ø"/>
              <a:defRPr/>
            </a:pPr>
            <a:r>
              <a:rPr lang="zh-CN" altLang="en-US" sz="2000" b="1" dirty="0" smtClean="0">
                <a:latin typeface="+mn-ea"/>
                <a:ea typeface="+mn-ea"/>
              </a:rPr>
              <a:t>管控一体化监控</a:t>
            </a:r>
            <a:r>
              <a:rPr lang="zh-CN" altLang="en-US" sz="2000" b="1" dirty="0">
                <a:latin typeface="+mn-ea"/>
                <a:ea typeface="+mn-ea"/>
              </a:rPr>
              <a:t>平台</a:t>
            </a:r>
            <a:r>
              <a:rPr lang="zh-CN" altLang="en-US" sz="2000" b="1" dirty="0" smtClean="0">
                <a:latin typeface="+mn-ea"/>
                <a:ea typeface="+mn-ea"/>
              </a:rPr>
              <a:t> </a:t>
            </a:r>
            <a:endParaRPr lang="en-US" altLang="zh-CN" sz="2000" b="1" dirty="0" smtClean="0">
              <a:latin typeface="+mn-ea"/>
              <a:ea typeface="+mn-ea"/>
            </a:endParaRPr>
          </a:p>
          <a:p>
            <a:pPr marL="0" lvl="1">
              <a:lnSpc>
                <a:spcPct val="150000"/>
              </a:lnSpc>
              <a:buClr>
                <a:srgbClr val="0000FF"/>
              </a:buClr>
              <a:buFont typeface="Wingdings" pitchFamily="2" charset="2"/>
              <a:buChar char="Ø"/>
              <a:defRPr/>
            </a:pPr>
            <a:r>
              <a:rPr lang="zh-CN" altLang="en-US" sz="2000" b="1" dirty="0" smtClean="0">
                <a:latin typeface="+mn-ea"/>
                <a:ea typeface="+mn-ea"/>
              </a:rPr>
              <a:t>环境监测数据中心</a:t>
            </a:r>
            <a:endParaRPr lang="en-US" altLang="zh-CN" sz="2000" b="1" dirty="0" smtClean="0">
              <a:latin typeface="+mn-ea"/>
              <a:ea typeface="+mn-ea"/>
            </a:endParaRPr>
          </a:p>
          <a:p>
            <a:pPr marL="0" lvl="1">
              <a:lnSpc>
                <a:spcPct val="150000"/>
              </a:lnSpc>
              <a:buClr>
                <a:srgbClr val="0000FF"/>
              </a:buClr>
              <a:buFont typeface="Wingdings" pitchFamily="2" charset="2"/>
              <a:buChar char="Ø"/>
              <a:defRPr/>
            </a:pPr>
            <a:r>
              <a:rPr lang="en-US" altLang="zh-CN" sz="2000" b="1" dirty="0" smtClean="0">
                <a:latin typeface="+mn-ea"/>
                <a:ea typeface="+mn-ea"/>
              </a:rPr>
              <a:t> </a:t>
            </a:r>
            <a:r>
              <a:rPr lang="zh-CN" altLang="en-US" sz="2000" b="1" dirty="0" smtClean="0">
                <a:latin typeface="+mn-ea"/>
                <a:ea typeface="+mn-ea"/>
              </a:rPr>
              <a:t>生产过程监控</a:t>
            </a:r>
            <a:r>
              <a:rPr lang="en-US" altLang="zh-CN" sz="2000" b="1" dirty="0" smtClean="0">
                <a:latin typeface="+mn-ea"/>
                <a:ea typeface="+mn-ea"/>
              </a:rPr>
              <a:t>/</a:t>
            </a:r>
            <a:r>
              <a:rPr lang="zh-CN" altLang="en-US" sz="2000" b="1" dirty="0">
                <a:latin typeface="+mn-ea"/>
                <a:ea typeface="+mn-ea"/>
              </a:rPr>
              <a:t>生</a:t>
            </a:r>
            <a:r>
              <a:rPr lang="zh-CN" altLang="en-US" sz="2000" b="1" dirty="0" smtClean="0">
                <a:latin typeface="+mn-ea"/>
                <a:ea typeface="+mn-ea"/>
              </a:rPr>
              <a:t>产过程回放</a:t>
            </a:r>
            <a:endParaRPr lang="en-US" altLang="zh-CN" sz="2000" b="1" dirty="0" smtClean="0">
              <a:latin typeface="+mn-ea"/>
              <a:ea typeface="+mn-ea"/>
            </a:endParaRPr>
          </a:p>
          <a:p>
            <a:pPr marL="0" lvl="1">
              <a:lnSpc>
                <a:spcPct val="150000"/>
              </a:lnSpc>
              <a:buClr>
                <a:srgbClr val="0000FF"/>
              </a:buClr>
              <a:buFont typeface="Wingdings" pitchFamily="2" charset="2"/>
              <a:buChar char="Ø"/>
              <a:defRPr/>
            </a:pPr>
            <a:r>
              <a:rPr lang="zh-CN" altLang="en-US" sz="2000" b="1" dirty="0" smtClean="0">
                <a:latin typeface="+mn-ea"/>
                <a:ea typeface="+mn-ea"/>
              </a:rPr>
              <a:t> 历史生产数据管理和分析</a:t>
            </a:r>
            <a:endParaRPr lang="en-US" altLang="zh-CN" sz="2000" b="1" dirty="0" smtClean="0">
              <a:latin typeface="+mn-ea"/>
              <a:ea typeface="+mn-ea"/>
            </a:endParaRPr>
          </a:p>
          <a:p>
            <a:pPr marL="0" lvl="1">
              <a:lnSpc>
                <a:spcPct val="150000"/>
              </a:lnSpc>
              <a:buClr>
                <a:srgbClr val="0000FF"/>
              </a:buClr>
              <a:buFont typeface="Wingdings" pitchFamily="2" charset="2"/>
              <a:buChar char="Ø"/>
              <a:defRPr/>
            </a:pPr>
            <a:r>
              <a:rPr lang="zh-CN" altLang="en-US" sz="2000" b="1" dirty="0" smtClean="0">
                <a:latin typeface="+mn-ea"/>
                <a:ea typeface="+mn-ea"/>
              </a:rPr>
              <a:t> </a:t>
            </a:r>
            <a:r>
              <a:rPr lang="zh-CN" altLang="en-US" sz="2000" b="1" dirty="0">
                <a:latin typeface="+mn-ea"/>
                <a:ea typeface="+mn-ea"/>
              </a:rPr>
              <a:t>性能分析</a:t>
            </a:r>
            <a:endParaRPr lang="en-US" altLang="zh-CN" sz="2000" b="1" dirty="0">
              <a:latin typeface="+mn-ea"/>
              <a:ea typeface="+mn-ea"/>
            </a:endParaRPr>
          </a:p>
          <a:p>
            <a:pPr marL="0" lvl="1">
              <a:lnSpc>
                <a:spcPct val="150000"/>
              </a:lnSpc>
              <a:buClr>
                <a:srgbClr val="0000FF"/>
              </a:buClr>
              <a:buFont typeface="Wingdings" pitchFamily="2" charset="2"/>
              <a:buChar char="Ø"/>
              <a:defRPr/>
            </a:pPr>
            <a:r>
              <a:rPr lang="en-US" altLang="zh-CN" sz="2000" b="1" dirty="0">
                <a:latin typeface="+mn-ea"/>
                <a:ea typeface="+mn-ea"/>
              </a:rPr>
              <a:t> </a:t>
            </a:r>
            <a:r>
              <a:rPr lang="zh-CN" altLang="en-US" sz="2000" b="1" dirty="0">
                <a:latin typeface="+mn-ea"/>
                <a:ea typeface="+mn-ea"/>
              </a:rPr>
              <a:t>故障诊断</a:t>
            </a:r>
            <a:endParaRPr lang="en-US" altLang="zh-CN" sz="2000" b="1" dirty="0">
              <a:latin typeface="+mn-ea"/>
              <a:ea typeface="+mn-ea"/>
            </a:endParaRPr>
          </a:p>
          <a:p>
            <a:pPr marL="0" lvl="1">
              <a:lnSpc>
                <a:spcPct val="150000"/>
              </a:lnSpc>
              <a:buClr>
                <a:srgbClr val="0000FF"/>
              </a:buClr>
              <a:buFont typeface="Wingdings" pitchFamily="2" charset="2"/>
              <a:buChar char="Ø"/>
              <a:defRPr/>
            </a:pPr>
            <a:r>
              <a:rPr lang="en-US" altLang="zh-CN" sz="2000" b="1" dirty="0">
                <a:latin typeface="+mn-ea"/>
                <a:ea typeface="+mn-ea"/>
              </a:rPr>
              <a:t> </a:t>
            </a:r>
            <a:r>
              <a:rPr lang="zh-CN" altLang="en-US" sz="2000" b="1" dirty="0">
                <a:latin typeface="+mn-ea"/>
                <a:ea typeface="+mn-ea"/>
              </a:rPr>
              <a:t>应用数据平台及信息集成</a:t>
            </a:r>
            <a:endParaRPr lang="en-US" altLang="zh-CN" sz="2000" b="1" dirty="0">
              <a:latin typeface="+mn-ea"/>
              <a:ea typeface="+mn-ea"/>
            </a:endParaRPr>
          </a:p>
          <a:p>
            <a:pPr marL="0" lvl="1">
              <a:lnSpc>
                <a:spcPct val="150000"/>
              </a:lnSpc>
              <a:buClr>
                <a:srgbClr val="0000FF"/>
              </a:buClr>
              <a:buFont typeface="Wingdings" pitchFamily="2" charset="2"/>
              <a:buChar char="Ø"/>
              <a:defRPr/>
            </a:pPr>
            <a:r>
              <a:rPr lang="en-US" altLang="zh-CN" sz="2000" b="1" dirty="0">
                <a:latin typeface="+mn-ea"/>
                <a:ea typeface="+mn-ea"/>
              </a:rPr>
              <a:t> </a:t>
            </a:r>
            <a:r>
              <a:rPr lang="zh-CN" altLang="en-US" sz="2000" b="1" dirty="0">
                <a:latin typeface="+mn-ea"/>
                <a:ea typeface="+mn-ea"/>
              </a:rPr>
              <a:t>设备可靠性统计</a:t>
            </a:r>
            <a:endParaRPr lang="en-US" altLang="zh-CN" sz="2000" b="1" dirty="0">
              <a:latin typeface="+mn-ea"/>
              <a:ea typeface="+mn-ea"/>
            </a:endParaRPr>
          </a:p>
          <a:p>
            <a:pPr marL="0" lvl="1">
              <a:lnSpc>
                <a:spcPct val="150000"/>
              </a:lnSpc>
              <a:buClr>
                <a:srgbClr val="0000FF"/>
              </a:buClr>
              <a:buFont typeface="Wingdings" pitchFamily="2" charset="2"/>
              <a:buChar char="Ø"/>
              <a:defRPr/>
            </a:pPr>
            <a:r>
              <a:rPr lang="en-US" altLang="zh-CN" sz="2000" b="1" dirty="0">
                <a:latin typeface="+mn-ea"/>
                <a:ea typeface="+mn-ea"/>
              </a:rPr>
              <a:t> </a:t>
            </a:r>
            <a:r>
              <a:rPr lang="zh-CN" altLang="en-US" sz="2000" b="1" dirty="0">
                <a:latin typeface="+mn-ea"/>
                <a:ea typeface="+mn-ea"/>
              </a:rPr>
              <a:t>统计质量控制</a:t>
            </a:r>
            <a:endParaRPr lang="en-US" altLang="zh-CN" sz="2000" b="1" dirty="0">
              <a:latin typeface="+mn-ea"/>
              <a:ea typeface="+mn-ea"/>
            </a:endParaRPr>
          </a:p>
          <a:p>
            <a:pPr marL="0" lvl="1">
              <a:lnSpc>
                <a:spcPct val="150000"/>
              </a:lnSpc>
              <a:buClr>
                <a:srgbClr val="0000FF"/>
              </a:buClr>
              <a:buFont typeface="Wingdings" pitchFamily="2" charset="2"/>
              <a:buChar char="Ø"/>
              <a:defRPr/>
            </a:pPr>
            <a:r>
              <a:rPr lang="en-US" altLang="zh-CN" sz="2000" b="1" dirty="0">
                <a:latin typeface="+mn-ea"/>
                <a:ea typeface="+mn-ea"/>
              </a:rPr>
              <a:t> </a:t>
            </a:r>
            <a:r>
              <a:rPr lang="zh-CN" altLang="en-US" sz="2000" b="1" dirty="0">
                <a:latin typeface="+mn-ea"/>
                <a:ea typeface="+mn-ea"/>
              </a:rPr>
              <a:t>系统告警</a:t>
            </a:r>
            <a:endParaRPr lang="en-US" altLang="zh-CN" sz="2000" b="1" dirty="0">
              <a:latin typeface="+mn-ea"/>
              <a:ea typeface="+mn-ea"/>
            </a:endParaRPr>
          </a:p>
        </p:txBody>
      </p:sp>
      <p:sp>
        <p:nvSpPr>
          <p:cNvPr id="2" name="标题 1"/>
          <p:cNvSpPr>
            <a:spLocks noGrp="1"/>
          </p:cNvSpPr>
          <p:nvPr>
            <p:ph type="title"/>
          </p:nvPr>
        </p:nvSpPr>
        <p:spPr/>
        <p:txBody>
          <a:bodyPr/>
          <a:lstStyle/>
          <a:p>
            <a:r>
              <a:rPr lang="zh-CN" altLang="en-US" b="1" dirty="0" smtClean="0"/>
              <a:t>应用场景</a:t>
            </a:r>
            <a:endParaRPr lang="zh-CN" altLang="en-US"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928688" y="1357313"/>
            <a:ext cx="7215187" cy="5224892"/>
          </a:xfrm>
          <a:prstGeom prst="rect">
            <a:avLst/>
          </a:prstGeom>
          <a:noFill/>
          <a:ln w="9525">
            <a:noFill/>
            <a:miter lim="800000"/>
            <a:headEnd/>
            <a:tailEnd/>
          </a:ln>
        </p:spPr>
        <p:txBody>
          <a:bodyPr>
            <a:spAutoFit/>
          </a:bodyPr>
          <a:lstStyle/>
          <a:p>
            <a:pPr marL="0" lvl="1">
              <a:lnSpc>
                <a:spcPct val="150000"/>
              </a:lnSpc>
              <a:buClr>
                <a:srgbClr val="0000FF"/>
              </a:buClr>
              <a:buFont typeface="Wingdings" pitchFamily="2" charset="2"/>
              <a:buChar char="Ø"/>
              <a:defRPr/>
            </a:pPr>
            <a:r>
              <a:rPr lang="en-US" altLang="zh-CN" sz="1400" b="1" dirty="0" err="1" smtClean="0">
                <a:latin typeface="+mn-ea"/>
                <a:ea typeface="+mn-ea"/>
              </a:rPr>
              <a:t>ProcessCloud</a:t>
            </a:r>
            <a:r>
              <a:rPr lang="zh-CN" altLang="en-US" sz="1400" b="1" dirty="0">
                <a:latin typeface="+mn-ea"/>
                <a:ea typeface="+mn-ea"/>
              </a:rPr>
              <a:t>工业互联网</a:t>
            </a:r>
            <a:r>
              <a:rPr lang="zh-CN" altLang="en-US" sz="1400" b="1" dirty="0" smtClean="0">
                <a:latin typeface="+mn-ea"/>
                <a:ea typeface="+mn-ea"/>
              </a:rPr>
              <a:t>平台</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ProcessPlatform</a:t>
            </a:r>
            <a:r>
              <a:rPr lang="zh-CN" altLang="en-US" sz="1400" b="1" dirty="0" smtClean="0">
                <a:latin typeface="+mn-ea"/>
                <a:ea typeface="+mn-ea"/>
              </a:rPr>
              <a:t>工业物联网平台</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分布式实时</a:t>
            </a:r>
            <a:r>
              <a:rPr lang="zh-CN" altLang="en-US" sz="1400" b="1" dirty="0" smtClean="0">
                <a:latin typeface="+mn-ea"/>
                <a:ea typeface="+mn-ea"/>
              </a:rPr>
              <a:t>数据库系统</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ProcessGateway</a:t>
            </a:r>
            <a:r>
              <a:rPr lang="zh-CN" altLang="en-US" sz="1400" b="1" dirty="0">
                <a:latin typeface="+mn-ea"/>
                <a:ea typeface="+mn-ea"/>
              </a:rPr>
              <a:t>数据网关系统 </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c++</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c#</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a:latin typeface="+mn-ea"/>
                <a:ea typeface="+mn-ea"/>
              </a:rPr>
              <a:t>excel</a:t>
            </a:r>
            <a:r>
              <a:rPr lang="zh-CN" altLang="en-US" sz="1400" b="1" dirty="0">
                <a:latin typeface="+mn-ea"/>
                <a:ea typeface="+mn-ea"/>
              </a:rPr>
              <a:t>插件</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javascript</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a:latin typeface="+mn-ea"/>
                <a:ea typeface="+mn-ea"/>
              </a:rPr>
              <a:t>java</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jdbc</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odbc</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err="1">
                <a:latin typeface="+mn-ea"/>
                <a:ea typeface="+mn-ea"/>
              </a:rPr>
              <a:t>OPCServer</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a:t>
            </a:r>
            <a:r>
              <a:rPr lang="en-US" altLang="zh-CN" sz="1400" b="1" dirty="0">
                <a:latin typeface="+mn-ea"/>
                <a:ea typeface="+mn-ea"/>
              </a:rPr>
              <a:t>python</a:t>
            </a:r>
            <a:r>
              <a:rPr lang="zh-CN" altLang="en-US" sz="1400" b="1" dirty="0">
                <a:latin typeface="+mn-ea"/>
                <a:ea typeface="+mn-ea"/>
              </a:rPr>
              <a:t>驱动</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的集群</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的组态</a:t>
            </a:r>
            <a:r>
              <a:rPr lang="zh-CN" altLang="en-US" sz="1400" b="1" dirty="0" smtClean="0">
                <a:latin typeface="+mn-ea"/>
                <a:ea typeface="+mn-ea"/>
              </a:rPr>
              <a:t>软件</a:t>
            </a:r>
            <a:endParaRPr lang="en-US" altLang="zh-CN" sz="1400" b="1" dirty="0" smtClean="0">
              <a:latin typeface="+mn-ea"/>
              <a:ea typeface="+mn-ea"/>
            </a:endParaRPr>
          </a:p>
          <a:p>
            <a:pPr marL="0" lvl="1">
              <a:lnSpc>
                <a:spcPct val="150000"/>
              </a:lnSpc>
              <a:buClr>
                <a:srgbClr val="0000FF"/>
              </a:buClr>
              <a:buFont typeface="Wingdings" pitchFamily="2" charset="2"/>
              <a:buChar char="Ø"/>
              <a:defRPr/>
            </a:pPr>
            <a:r>
              <a:rPr lang="en-US" altLang="zh-CN" sz="1400" b="1" dirty="0" err="1" smtClean="0">
                <a:latin typeface="+mn-ea"/>
                <a:ea typeface="+mn-ea"/>
              </a:rPr>
              <a:t>ProcessDB</a:t>
            </a:r>
            <a:r>
              <a:rPr lang="zh-CN" altLang="en-US" sz="1400" b="1" dirty="0">
                <a:latin typeface="+mn-ea"/>
                <a:ea typeface="+mn-ea"/>
              </a:rPr>
              <a:t>控制台软件</a:t>
            </a:r>
            <a:endParaRPr lang="en-US" altLang="zh-CN" sz="1400" b="1" dirty="0">
              <a:latin typeface="+mn-ea"/>
              <a:ea typeface="+mn-ea"/>
            </a:endParaRPr>
          </a:p>
        </p:txBody>
      </p:sp>
      <p:sp>
        <p:nvSpPr>
          <p:cNvPr id="2" name="标题 1"/>
          <p:cNvSpPr>
            <a:spLocks noGrp="1"/>
          </p:cNvSpPr>
          <p:nvPr>
            <p:ph type="title"/>
          </p:nvPr>
        </p:nvSpPr>
        <p:spPr/>
        <p:txBody>
          <a:bodyPr/>
          <a:lstStyle/>
          <a:p>
            <a:r>
              <a:rPr lang="zh-CN" altLang="en-US" b="1" dirty="0" smtClean="0"/>
              <a:t>著作权</a:t>
            </a:r>
            <a:endParaRPr lang="zh-CN" altLang="en-US" b="1" dirty="0"/>
          </a:p>
        </p:txBody>
      </p:sp>
    </p:spTree>
    <p:extLst>
      <p:ext uri="{BB962C8B-B14F-4D97-AF65-F5344CB8AC3E}">
        <p14:creationId xmlns:p14="http://schemas.microsoft.com/office/powerpoint/2010/main" val="29136996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WordArt 2"/>
          <p:cNvSpPr>
            <a:spLocks noChangeArrowheads="1" noChangeShapeType="1"/>
          </p:cNvSpPr>
          <p:nvPr/>
        </p:nvSpPr>
        <p:spPr bwMode="auto">
          <a:xfrm>
            <a:off x="4284663" y="2709863"/>
            <a:ext cx="3744912" cy="862012"/>
          </a:xfrm>
          <a:prstGeom prst="rect">
            <a:avLst/>
          </a:prstGeom>
        </p:spPr>
        <p:txBody>
          <a:bodyPr wrap="none" fromWordArt="1">
            <a:prstTxWarp prst="textDeflate">
              <a:avLst>
                <a:gd name="adj" fmla="val 5370"/>
              </a:avLst>
            </a:prstTxWarp>
          </a:bodyPr>
          <a:lstStyle/>
          <a:p>
            <a:pPr algn="ctr"/>
            <a:r>
              <a:rPr lang="zh-CN" altLang="en-US" sz="3600" b="1" kern="10">
                <a:ln w="9525">
                  <a:solidFill>
                    <a:schemeClr val="bg1"/>
                  </a:solidFill>
                  <a:round/>
                  <a:headEnd/>
                  <a:tailEnd/>
                </a:ln>
                <a:gradFill rotWithShape="1">
                  <a:gsLst>
                    <a:gs pos="0">
                      <a:srgbClr val="66CCFF"/>
                    </a:gs>
                    <a:gs pos="100000">
                      <a:srgbClr val="0099FF"/>
                    </a:gs>
                  </a:gsLst>
                  <a:path path="rect">
                    <a:fillToRect l="50000" t="50000" r="50000" b="50000"/>
                  </a:path>
                </a:gradFill>
                <a:effectLst>
                  <a:outerShdw dist="35921" dir="2700000" algn="ctr" rotWithShape="0">
                    <a:srgbClr val="C0C0C0">
                      <a:alpha val="78000"/>
                    </a:srgbClr>
                  </a:outerShdw>
                </a:effectLst>
                <a:latin typeface="微软雅黑"/>
                <a:ea typeface="微软雅黑"/>
              </a:rPr>
              <a:t>谢谢！</a:t>
            </a:r>
          </a:p>
        </p:txBody>
      </p:sp>
      <p:sp>
        <p:nvSpPr>
          <p:cNvPr id="3" name="Text Box 42"/>
          <p:cNvSpPr txBox="1">
            <a:spLocks noChangeArrowheads="1"/>
          </p:cNvSpPr>
          <p:nvPr/>
        </p:nvSpPr>
        <p:spPr bwMode="auto">
          <a:xfrm>
            <a:off x="5580112" y="5013176"/>
            <a:ext cx="3416384" cy="1754326"/>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Gulim" pitchFamily="34" charset="-127"/>
                <a:ea typeface="Gulim" pitchFamily="34" charset="-127"/>
              </a:defRPr>
            </a:lvl1pPr>
            <a:lvl2pPr marL="742950" indent="-285750" eaLnBrk="0" hangingPunct="0">
              <a:defRPr sz="2400">
                <a:solidFill>
                  <a:schemeClr val="tx1"/>
                </a:solidFill>
                <a:latin typeface="Gulim" pitchFamily="34" charset="-127"/>
                <a:ea typeface="Gulim" pitchFamily="34" charset="-127"/>
              </a:defRPr>
            </a:lvl2pPr>
            <a:lvl3pPr marL="1143000" indent="-228600" eaLnBrk="0" hangingPunct="0">
              <a:defRPr sz="2400">
                <a:solidFill>
                  <a:schemeClr val="tx1"/>
                </a:solidFill>
                <a:latin typeface="Gulim" pitchFamily="34" charset="-127"/>
                <a:ea typeface="Gulim" pitchFamily="34" charset="-127"/>
              </a:defRPr>
            </a:lvl3pPr>
            <a:lvl4pPr marL="1600200" indent="-228600" eaLnBrk="0" hangingPunct="0">
              <a:defRPr sz="2400">
                <a:solidFill>
                  <a:schemeClr val="tx1"/>
                </a:solidFill>
                <a:latin typeface="Gulim" pitchFamily="34" charset="-127"/>
                <a:ea typeface="Gulim" pitchFamily="34" charset="-127"/>
              </a:defRPr>
            </a:lvl4pPr>
            <a:lvl5pPr marL="2057400" indent="-228600" eaLnBrk="0" hangingPunct="0">
              <a:defRPr sz="2400">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sz="2400">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sz="2400">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sz="2400">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sz="2400">
                <a:solidFill>
                  <a:schemeClr val="tx1"/>
                </a:solidFill>
                <a:latin typeface="Gulim" pitchFamily="34" charset="-127"/>
                <a:ea typeface="Gulim" pitchFamily="34" charset="-127"/>
              </a:defRPr>
            </a:lvl9pPr>
          </a:lstStyle>
          <a:p>
            <a:pPr algn="r" eaLnBrk="1" hangingPunct="1">
              <a:defRPr/>
            </a:pPr>
            <a:r>
              <a:rPr lang="zh-CN" altLang="en-US" b="1" dirty="0" smtClean="0">
                <a:effectLst>
                  <a:outerShdw blurRad="38100" dist="38100" dir="2700000" algn="tl">
                    <a:srgbClr val="FFFFFF"/>
                  </a:outerShdw>
                </a:effectLst>
                <a:latin typeface="黑体" pitchFamily="2" charset="-122"/>
                <a:ea typeface="黑体" pitchFamily="2" charset="-122"/>
              </a:rPr>
              <a:t>上海数全软件有限公司</a:t>
            </a:r>
            <a:endParaRPr lang="zh-CN" altLang="en-US" sz="1200" b="1" dirty="0" smtClean="0">
              <a:effectLst>
                <a:outerShdw blurRad="38100" dist="38100" dir="2700000" algn="tl">
                  <a:srgbClr val="FFFFFF"/>
                </a:outerShdw>
              </a:effectLst>
              <a:latin typeface="黑体" pitchFamily="2" charset="-122"/>
              <a:ea typeface="黑体" pitchFamily="2" charset="-122"/>
            </a:endParaRPr>
          </a:p>
          <a:p>
            <a:pPr algn="r" eaLnBrk="1" hangingPunct="1">
              <a:defRPr/>
            </a:pPr>
            <a:r>
              <a:rPr lang="zh-CN" altLang="en-US" sz="1200" dirty="0" smtClean="0">
                <a:solidFill>
                  <a:schemeClr val="bg1"/>
                </a:solidFill>
                <a:latin typeface="黑体" pitchFamily="2" charset="-122"/>
                <a:ea typeface="黑体" pitchFamily="2" charset="-122"/>
              </a:rPr>
              <a:t>胡</a:t>
            </a:r>
            <a:r>
              <a:rPr lang="zh-CN" altLang="en-US" sz="1200" dirty="0">
                <a:solidFill>
                  <a:schemeClr val="bg1"/>
                </a:solidFill>
                <a:latin typeface="黑体" pitchFamily="2" charset="-122"/>
                <a:ea typeface="黑体" pitchFamily="2" charset="-122"/>
              </a:rPr>
              <a:t>振华</a:t>
            </a:r>
            <a:endParaRPr lang="en-US" altLang="zh-CN" sz="1200" dirty="0" smtClean="0">
              <a:solidFill>
                <a:schemeClr val="bg1"/>
              </a:solidFill>
              <a:latin typeface="黑体" pitchFamily="2" charset="-122"/>
              <a:ea typeface="黑体" pitchFamily="2" charset="-122"/>
            </a:endParaRPr>
          </a:p>
          <a:p>
            <a:pPr algn="r" eaLnBrk="1" hangingPunct="1">
              <a:defRPr/>
            </a:pPr>
            <a:r>
              <a:rPr lang="zh-CN" altLang="en-US" sz="1200" dirty="0" smtClean="0">
                <a:solidFill>
                  <a:schemeClr val="bg1"/>
                </a:solidFill>
                <a:latin typeface="黑体" pitchFamily="2" charset="-122"/>
                <a:ea typeface="黑体" pitchFamily="2" charset="-122"/>
              </a:rPr>
              <a:t>手机：</a:t>
            </a:r>
            <a:r>
              <a:rPr lang="en-US" altLang="zh-CN" sz="1200" dirty="0" smtClean="0">
                <a:solidFill>
                  <a:schemeClr val="bg1"/>
                </a:solidFill>
                <a:latin typeface="黑体" pitchFamily="2" charset="-122"/>
                <a:ea typeface="黑体" pitchFamily="2" charset="-122"/>
              </a:rPr>
              <a:t>13524685533</a:t>
            </a:r>
          </a:p>
          <a:p>
            <a:pPr algn="r" eaLnBrk="1" hangingPunct="1">
              <a:defRPr/>
            </a:pPr>
            <a:r>
              <a:rPr lang="zh-CN" altLang="en-US" sz="1200" dirty="0" smtClean="0">
                <a:solidFill>
                  <a:schemeClr val="bg1"/>
                </a:solidFill>
                <a:latin typeface="黑体" pitchFamily="2" charset="-122"/>
                <a:ea typeface="黑体" pitchFamily="2" charset="-122"/>
              </a:rPr>
              <a:t>邮箱：</a:t>
            </a:r>
            <a:r>
              <a:rPr lang="en-US" altLang="zh-CN" sz="1200" dirty="0" smtClean="0">
                <a:solidFill>
                  <a:schemeClr val="bg1"/>
                </a:solidFill>
                <a:latin typeface="黑体" pitchFamily="2" charset="-122"/>
                <a:ea typeface="黑体" pitchFamily="2" charset="-122"/>
              </a:rPr>
              <a:t>zhenhua.hu@processdb.cn</a:t>
            </a:r>
          </a:p>
          <a:p>
            <a:pPr algn="r" eaLnBrk="1" hangingPunct="1">
              <a:defRPr/>
            </a:pPr>
            <a:r>
              <a:rPr lang="zh-CN" altLang="en-US" sz="1200" dirty="0" smtClean="0">
                <a:solidFill>
                  <a:schemeClr val="bg1"/>
                </a:solidFill>
                <a:latin typeface="黑体" pitchFamily="2" charset="-122"/>
                <a:ea typeface="黑体" pitchFamily="2" charset="-122"/>
              </a:rPr>
              <a:t>地址</a:t>
            </a:r>
            <a:r>
              <a:rPr lang="zh-CN" altLang="en-US" sz="1200" dirty="0">
                <a:solidFill>
                  <a:schemeClr val="bg1"/>
                </a:solidFill>
                <a:latin typeface="黑体" pitchFamily="2" charset="-122"/>
                <a:ea typeface="黑体" pitchFamily="2" charset="-122"/>
              </a:rPr>
              <a:t>：上海市浦东</a:t>
            </a:r>
            <a:r>
              <a:rPr lang="zh-CN" altLang="en-US" sz="1200" dirty="0" smtClean="0">
                <a:solidFill>
                  <a:schemeClr val="bg1"/>
                </a:solidFill>
                <a:latin typeface="黑体" pitchFamily="2" charset="-122"/>
                <a:ea typeface="黑体" pitchFamily="2" charset="-122"/>
              </a:rPr>
              <a:t>新区祖冲之路</a:t>
            </a:r>
            <a:r>
              <a:rPr lang="en-US" altLang="zh-CN" sz="1200" dirty="0" smtClean="0">
                <a:solidFill>
                  <a:schemeClr val="bg1"/>
                </a:solidFill>
                <a:latin typeface="黑体" pitchFamily="2" charset="-122"/>
                <a:ea typeface="黑体" pitchFamily="2" charset="-122"/>
              </a:rPr>
              <a:t>2305</a:t>
            </a:r>
            <a:r>
              <a:rPr lang="zh-CN" altLang="en-US" sz="1200" dirty="0" smtClean="0">
                <a:solidFill>
                  <a:schemeClr val="bg1"/>
                </a:solidFill>
                <a:latin typeface="黑体" pitchFamily="2" charset="-122"/>
                <a:ea typeface="黑体" pitchFamily="2" charset="-122"/>
              </a:rPr>
              <a:t>号</a:t>
            </a:r>
            <a:r>
              <a:rPr lang="en-US" altLang="zh-CN" sz="1200" dirty="0" smtClean="0">
                <a:solidFill>
                  <a:schemeClr val="bg1"/>
                </a:solidFill>
                <a:latin typeface="黑体" pitchFamily="2" charset="-122"/>
                <a:ea typeface="黑体" pitchFamily="2" charset="-122"/>
              </a:rPr>
              <a:t>B</a:t>
            </a:r>
            <a:r>
              <a:rPr lang="zh-CN" altLang="en-US" sz="1200" dirty="0" smtClean="0">
                <a:solidFill>
                  <a:schemeClr val="bg1"/>
                </a:solidFill>
                <a:latin typeface="黑体" pitchFamily="2" charset="-122"/>
                <a:ea typeface="黑体" pitchFamily="2" charset="-122"/>
              </a:rPr>
              <a:t>栋</a:t>
            </a:r>
            <a:r>
              <a:rPr lang="en-US" altLang="zh-CN" sz="1200" dirty="0" smtClean="0">
                <a:solidFill>
                  <a:schemeClr val="bg1"/>
                </a:solidFill>
                <a:latin typeface="黑体" pitchFamily="2" charset="-122"/>
                <a:ea typeface="黑体" pitchFamily="2" charset="-122"/>
              </a:rPr>
              <a:t>512</a:t>
            </a:r>
            <a:r>
              <a:rPr lang="zh-CN" altLang="en-US" sz="1200" dirty="0" smtClean="0">
                <a:solidFill>
                  <a:schemeClr val="bg1"/>
                </a:solidFill>
                <a:latin typeface="黑体" pitchFamily="2" charset="-122"/>
                <a:ea typeface="黑体" pitchFamily="2" charset="-122"/>
              </a:rPr>
              <a:t>室</a:t>
            </a:r>
          </a:p>
          <a:p>
            <a:pPr algn="r" eaLnBrk="1" hangingPunct="1">
              <a:defRPr/>
            </a:pPr>
            <a:r>
              <a:rPr lang="zh-CN" altLang="en-US" sz="1200" dirty="0" smtClean="0">
                <a:solidFill>
                  <a:schemeClr val="bg1"/>
                </a:solidFill>
                <a:latin typeface="黑体" pitchFamily="2" charset="-122"/>
                <a:ea typeface="黑体" pitchFamily="2" charset="-122"/>
              </a:rPr>
              <a:t>邮编：</a:t>
            </a:r>
            <a:r>
              <a:rPr lang="en-US" altLang="zh-CN" sz="1200" dirty="0" smtClean="0">
                <a:solidFill>
                  <a:schemeClr val="bg1"/>
                </a:solidFill>
                <a:latin typeface="黑体" pitchFamily="2" charset="-122"/>
                <a:ea typeface="黑体" pitchFamily="2" charset="-122"/>
              </a:rPr>
              <a:t>201210</a:t>
            </a:r>
          </a:p>
          <a:p>
            <a:pPr algn="r" eaLnBrk="1" hangingPunct="1">
              <a:defRPr/>
            </a:pPr>
            <a:r>
              <a:rPr lang="en-US" altLang="zh-CN" sz="1200" dirty="0" smtClean="0">
                <a:solidFill>
                  <a:schemeClr val="bg1"/>
                </a:solidFill>
                <a:latin typeface="黑体" pitchFamily="2" charset="-122"/>
                <a:ea typeface="黑体" pitchFamily="2" charset="-122"/>
              </a:rPr>
              <a:t>www.shuquanai.com</a:t>
            </a:r>
          </a:p>
          <a:p>
            <a:pPr algn="r" eaLnBrk="1" hangingPunct="1">
              <a:defRPr/>
            </a:pPr>
            <a:r>
              <a:rPr lang="en-US" altLang="zh-CN" sz="1200" dirty="0" smtClean="0">
                <a:solidFill>
                  <a:schemeClr val="bg1"/>
                </a:solidFill>
                <a:latin typeface="黑体" pitchFamily="2" charset="-122"/>
                <a:ea typeface="黑体" pitchFamily="2" charset="-122"/>
              </a:rPr>
              <a:t>www.processdb.cn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第一部分   系统结构</a:t>
            </a:r>
            <a:endParaRPr lang="zh-CN" altLang="en-US" b="1" dirty="0">
              <a:latin typeface="+mn-ea"/>
              <a:ea typeface="+mn-ea"/>
            </a:endParaRPr>
          </a:p>
        </p:txBody>
      </p:sp>
      <p:sp>
        <p:nvSpPr>
          <p:cNvPr id="9" name="标题 1"/>
          <p:cNvSpPr txBox="1">
            <a:spLocks/>
          </p:cNvSpPr>
          <p:nvPr/>
        </p:nvSpPr>
        <p:spPr bwMode="auto">
          <a:xfrm>
            <a:off x="2164335" y="3429000"/>
            <a:ext cx="5625830"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latinLnBrk="1" hangingPunct="0">
              <a:spcBef>
                <a:spcPct val="0"/>
              </a:spcBef>
              <a:spcAft>
                <a:spcPct val="0"/>
              </a:spcAft>
              <a:defRPr sz="3200">
                <a:solidFill>
                  <a:schemeClr val="bg1"/>
                </a:solidFill>
                <a:latin typeface="+mj-lt"/>
                <a:ea typeface="+mj-ea"/>
                <a:cs typeface="+mj-cs"/>
              </a:defRPr>
            </a:lvl1pPr>
            <a:lvl2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2pPr>
            <a:lvl3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3pPr>
            <a:lvl4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4pPr>
            <a:lvl5pPr algn="ct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5pPr>
            <a:lvl6pPr marL="4572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6pPr>
            <a:lvl7pPr marL="9144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7pPr>
            <a:lvl8pPr marL="13716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8pPr>
            <a:lvl9pPr marL="1828800" algn="r" rtl="0" eaLnBrk="0" fontAlgn="base" latinLnBrk="1" hangingPunct="0">
              <a:spcBef>
                <a:spcPct val="0"/>
              </a:spcBef>
              <a:spcAft>
                <a:spcPct val="0"/>
              </a:spcAft>
              <a:defRPr sz="3200">
                <a:solidFill>
                  <a:srgbClr val="003366"/>
                </a:solidFill>
                <a:latin typeface="-탈윤체B" pitchFamily="2" charset="-127"/>
                <a:ea typeface="微软雅黑" pitchFamily="34" charset="-122"/>
              </a:defRPr>
            </a:lvl9pPr>
          </a:lstStyle>
          <a:p>
            <a:pPr algn="ctr"/>
            <a:r>
              <a:rPr lang="zh-CN" altLang="en-US" sz="4800" b="1" dirty="0" smtClean="0">
                <a:solidFill>
                  <a:schemeClr val="accent1">
                    <a:lumMod val="75000"/>
                  </a:schemeClr>
                </a:solidFill>
                <a:latin typeface="+mj-ea"/>
              </a:rPr>
              <a:t>通用方案</a:t>
            </a:r>
            <a:endParaRPr lang="zh-CN" altLang="en-US" sz="4800" b="1" dirty="0">
              <a:solidFill>
                <a:schemeClr val="accent1">
                  <a:lumMod val="75000"/>
                </a:schemeClr>
              </a:solidFill>
              <a:latin typeface="+mj-ea"/>
            </a:endParaRPr>
          </a:p>
        </p:txBody>
      </p:sp>
    </p:spTree>
    <p:extLst>
      <p:ext uri="{BB962C8B-B14F-4D97-AF65-F5344CB8AC3E}">
        <p14:creationId xmlns:p14="http://schemas.microsoft.com/office/powerpoint/2010/main" val="3838132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mn-ea"/>
                <a:ea typeface="+mn-ea"/>
              </a:rPr>
              <a:t>系统概览（</a:t>
            </a:r>
            <a:r>
              <a:rPr lang="en-US" altLang="zh-CN" b="1" dirty="0" smtClean="0">
                <a:latin typeface="+mn-ea"/>
                <a:ea typeface="+mn-ea"/>
              </a:rPr>
              <a:t>1</a:t>
            </a:r>
            <a:r>
              <a:rPr lang="zh-CN" altLang="en-US" b="1" dirty="0" smtClean="0">
                <a:latin typeface="+mn-ea"/>
                <a:ea typeface="+mn-ea"/>
              </a:rPr>
              <a:t>）：应用领域</a:t>
            </a:r>
            <a:endParaRPr lang="zh-CN" altLang="en-US" b="1" dirty="0">
              <a:latin typeface="+mn-ea"/>
              <a:ea typeface="+mn-ea"/>
            </a:endParaRPr>
          </a:p>
        </p:txBody>
      </p:sp>
      <p:sp>
        <p:nvSpPr>
          <p:cNvPr id="17" name="圆角矩形 16"/>
          <p:cNvSpPr/>
          <p:nvPr/>
        </p:nvSpPr>
        <p:spPr bwMode="auto">
          <a:xfrm>
            <a:off x="611560" y="4941168"/>
            <a:ext cx="7992888" cy="1584176"/>
          </a:xfrm>
          <a:prstGeom prst="roundRect">
            <a:avLst/>
          </a:prstGeom>
          <a:solidFill>
            <a:srgbClr val="3EB2F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nSpc>
                <a:spcPct val="150000"/>
              </a:lnSpc>
              <a:buClr>
                <a:srgbClr val="0070C0"/>
              </a:buClr>
              <a:defRPr/>
            </a:pPr>
            <a:r>
              <a:rPr lang="zh-CN" altLang="en-US" sz="2000" b="1" dirty="0" smtClean="0">
                <a:solidFill>
                  <a:schemeClr val="bg1"/>
                </a:solidFill>
                <a:latin typeface="+mn-ea"/>
                <a:ea typeface="+mn-ea"/>
              </a:rPr>
              <a:t>需要对传感器及控制开关进行数据管理的工业环境</a:t>
            </a:r>
            <a:endParaRPr lang="en-US" altLang="zh-CN" sz="1800" b="1" dirty="0" smtClean="0">
              <a:solidFill>
                <a:schemeClr val="accent6"/>
              </a:solidFill>
              <a:latin typeface="+mn-ea"/>
              <a:ea typeface="+mn-ea"/>
            </a:endParaRPr>
          </a:p>
          <a:p>
            <a:pPr marL="342900" indent="-342900" fontAlgn="auto">
              <a:lnSpc>
                <a:spcPct val="150000"/>
              </a:lnSpc>
              <a:spcBef>
                <a:spcPts val="0"/>
              </a:spcBef>
              <a:spcAft>
                <a:spcPts val="0"/>
              </a:spcAft>
              <a:buClr>
                <a:srgbClr val="0070C0"/>
              </a:buClr>
              <a:buFont typeface="Wingdings" pitchFamily="2" charset="2"/>
              <a:buChar char="Ø"/>
              <a:defRPr/>
            </a:pPr>
            <a:r>
              <a:rPr lang="zh-CN" altLang="en-US" sz="1800" b="1" dirty="0" smtClean="0">
                <a:latin typeface="+mn-ea"/>
                <a:ea typeface="+mn-ea"/>
              </a:rPr>
              <a:t>监控</a:t>
            </a:r>
            <a:r>
              <a:rPr lang="zh-CN" altLang="en-US" sz="1800" b="1" dirty="0">
                <a:latin typeface="+mn-ea"/>
                <a:ea typeface="+mn-ea"/>
              </a:rPr>
              <a:t>量：</a:t>
            </a:r>
            <a:r>
              <a:rPr lang="zh-CN" altLang="en-US" sz="1800" b="1" dirty="0">
                <a:solidFill>
                  <a:schemeClr val="accent6"/>
                </a:solidFill>
                <a:latin typeface="+mn-ea"/>
                <a:ea typeface="+mn-ea"/>
              </a:rPr>
              <a:t> </a:t>
            </a:r>
            <a:r>
              <a:rPr lang="zh-CN" altLang="en-US" sz="1800" b="1" dirty="0">
                <a:latin typeface="+mn-ea"/>
                <a:ea typeface="+mn-ea"/>
              </a:rPr>
              <a:t>电压、电流、压力、应变、温度、湿度、位置及其它可以使用传感设备与仪器获得的参量</a:t>
            </a:r>
            <a:endParaRPr lang="en-US" altLang="en-US" sz="1800" b="1" dirty="0">
              <a:latin typeface="+mn-ea"/>
              <a:ea typeface="+mn-ea"/>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242287"/>
            <a:ext cx="3098123" cy="348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椭圆 2"/>
          <p:cNvSpPr/>
          <p:nvPr/>
        </p:nvSpPr>
        <p:spPr bwMode="auto">
          <a:xfrm>
            <a:off x="4139952" y="3284983"/>
            <a:ext cx="901656" cy="864097"/>
          </a:xfrm>
          <a:prstGeom prst="ellipse">
            <a:avLst/>
          </a:prstGeom>
          <a:solidFill>
            <a:schemeClr val="bg1"/>
          </a:solid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n-ea"/>
              <a:ea typeface="+mn-ea"/>
            </a:endParaRPr>
          </a:p>
        </p:txBody>
      </p:sp>
      <p:sp>
        <p:nvSpPr>
          <p:cNvPr id="18" name="椭圆 17"/>
          <p:cNvSpPr/>
          <p:nvPr/>
        </p:nvSpPr>
        <p:spPr bwMode="auto">
          <a:xfrm>
            <a:off x="4699570" y="2392541"/>
            <a:ext cx="684076" cy="742847"/>
          </a:xfrm>
          <a:prstGeom prst="ellipse">
            <a:avLst/>
          </a:prstGeom>
          <a:solidFill>
            <a:schemeClr val="bg1"/>
          </a:solid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n-ea"/>
              <a:ea typeface="+mn-ea"/>
            </a:endParaRPr>
          </a:p>
        </p:txBody>
      </p:sp>
      <p:sp>
        <p:nvSpPr>
          <p:cNvPr id="19" name="椭圆 18"/>
          <p:cNvSpPr/>
          <p:nvPr/>
        </p:nvSpPr>
        <p:spPr bwMode="auto">
          <a:xfrm>
            <a:off x="4590643" y="1706761"/>
            <a:ext cx="575743" cy="634835"/>
          </a:xfrm>
          <a:prstGeom prst="ellipse">
            <a:avLst/>
          </a:prstGeom>
          <a:solidFill>
            <a:schemeClr val="bg1"/>
          </a:solid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n-ea"/>
              <a:ea typeface="+mn-ea"/>
            </a:endParaRPr>
          </a:p>
        </p:txBody>
      </p:sp>
      <p:sp>
        <p:nvSpPr>
          <p:cNvPr id="21" name="椭圆 20"/>
          <p:cNvSpPr/>
          <p:nvPr/>
        </p:nvSpPr>
        <p:spPr bwMode="auto">
          <a:xfrm>
            <a:off x="4271868" y="1256890"/>
            <a:ext cx="420886" cy="368424"/>
          </a:xfrm>
          <a:prstGeom prst="ellipse">
            <a:avLst/>
          </a:prstGeom>
          <a:solidFill>
            <a:schemeClr val="bg1"/>
          </a:solidFill>
          <a:ln w="952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n-ea"/>
              <a:ea typeface="+mn-ea"/>
            </a:endParaRPr>
          </a:p>
        </p:txBody>
      </p:sp>
      <p:sp>
        <p:nvSpPr>
          <p:cNvPr id="16" name="圆角矩形 15"/>
          <p:cNvSpPr/>
          <p:nvPr/>
        </p:nvSpPr>
        <p:spPr bwMode="auto">
          <a:xfrm>
            <a:off x="5251783" y="1256890"/>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mn-ea"/>
                <a:ea typeface="+mn-ea"/>
              </a:rPr>
              <a:t>效率</a:t>
            </a:r>
          </a:p>
        </p:txBody>
      </p:sp>
      <p:sp>
        <p:nvSpPr>
          <p:cNvPr id="23" name="圆角矩形 22"/>
          <p:cNvSpPr/>
          <p:nvPr/>
        </p:nvSpPr>
        <p:spPr bwMode="auto">
          <a:xfrm>
            <a:off x="6634007" y="1324045"/>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latin typeface="+mn-ea"/>
                <a:ea typeface="+mn-ea"/>
              </a:rPr>
              <a:t>质量</a:t>
            </a:r>
          </a:p>
        </p:txBody>
      </p:sp>
      <p:sp>
        <p:nvSpPr>
          <p:cNvPr id="24" name="圆角矩形 23"/>
          <p:cNvSpPr/>
          <p:nvPr/>
        </p:nvSpPr>
        <p:spPr bwMode="auto">
          <a:xfrm>
            <a:off x="5870813" y="2179905"/>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latin typeface="+mn-ea"/>
                <a:ea typeface="+mn-ea"/>
              </a:rPr>
              <a:t>预警</a:t>
            </a:r>
          </a:p>
        </p:txBody>
      </p:sp>
      <p:sp>
        <p:nvSpPr>
          <p:cNvPr id="25" name="圆角矩形 24"/>
          <p:cNvSpPr/>
          <p:nvPr/>
        </p:nvSpPr>
        <p:spPr bwMode="auto">
          <a:xfrm>
            <a:off x="6876256" y="2682446"/>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latin typeface="+mn-ea"/>
                <a:ea typeface="+mn-ea"/>
              </a:rPr>
              <a:t>成本</a:t>
            </a:r>
          </a:p>
        </p:txBody>
      </p:sp>
      <p:sp>
        <p:nvSpPr>
          <p:cNvPr id="26" name="圆角矩形 25"/>
          <p:cNvSpPr/>
          <p:nvPr/>
        </p:nvSpPr>
        <p:spPr bwMode="auto">
          <a:xfrm>
            <a:off x="5193847" y="3847811"/>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latin typeface="+mn-ea"/>
                <a:ea typeface="+mn-ea"/>
              </a:rPr>
              <a:t>工艺</a:t>
            </a:r>
          </a:p>
        </p:txBody>
      </p:sp>
      <p:sp>
        <p:nvSpPr>
          <p:cNvPr id="27" name="圆角矩形 26"/>
          <p:cNvSpPr/>
          <p:nvPr/>
        </p:nvSpPr>
        <p:spPr bwMode="auto">
          <a:xfrm>
            <a:off x="5626766" y="2983715"/>
            <a:ext cx="916546" cy="602537"/>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b="1" dirty="0">
                <a:latin typeface="+mn-ea"/>
                <a:ea typeface="+mn-ea"/>
              </a:rPr>
              <a:t>绩效</a:t>
            </a:r>
          </a:p>
        </p:txBody>
      </p:sp>
    </p:spTree>
    <p:extLst>
      <p:ext uri="{BB962C8B-B14F-4D97-AF65-F5344CB8AC3E}">
        <p14:creationId xmlns:p14="http://schemas.microsoft.com/office/powerpoint/2010/main" val="4139705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mn-ea"/>
              </a:rPr>
              <a:t>系统概览</a:t>
            </a:r>
            <a:r>
              <a:rPr lang="zh-CN" altLang="en-US" b="1" dirty="0" smtClean="0">
                <a:latin typeface="+mn-ea"/>
              </a:rPr>
              <a:t>（</a:t>
            </a:r>
            <a:r>
              <a:rPr lang="en-US" altLang="zh-CN" b="1" dirty="0" smtClean="0">
                <a:latin typeface="+mn-ea"/>
              </a:rPr>
              <a:t>2</a:t>
            </a:r>
            <a:r>
              <a:rPr lang="zh-CN" altLang="en-US" b="1" dirty="0" smtClean="0">
                <a:latin typeface="+mn-ea"/>
              </a:rPr>
              <a:t>）：</a:t>
            </a:r>
            <a:r>
              <a:rPr lang="zh-CN" altLang="en-US" b="1" dirty="0" smtClean="0">
                <a:latin typeface="+mn-ea"/>
                <a:ea typeface="+mn-ea"/>
              </a:rPr>
              <a:t>产品系列</a:t>
            </a:r>
            <a:endParaRPr lang="zh-CN" altLang="en-US" b="1" dirty="0">
              <a:latin typeface="+mn-ea"/>
              <a:ea typeface="+mn-ea"/>
            </a:endParaRPr>
          </a:p>
        </p:txBody>
      </p:sp>
      <p:sp>
        <p:nvSpPr>
          <p:cNvPr id="4" name="Rectangle 3"/>
          <p:cNvSpPr txBox="1">
            <a:spLocks noChangeArrowheads="1"/>
          </p:cNvSpPr>
          <p:nvPr/>
        </p:nvSpPr>
        <p:spPr bwMode="auto">
          <a:xfrm>
            <a:off x="457200" y="1628800"/>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0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1600">
                <a:solidFill>
                  <a:schemeClr val="tx1"/>
                </a:solidFill>
                <a:latin typeface="+mn-lt"/>
                <a:ea typeface="+mn-ea"/>
              </a:defRPr>
            </a:lvl4pPr>
            <a:lvl5pPr marL="2057400" indent="-228600" algn="l" rtl="0" eaLnBrk="0" fontAlgn="base" latinLnBrk="1" hangingPunct="0">
              <a:spcBef>
                <a:spcPct val="20000"/>
              </a:spcBef>
              <a:spcAft>
                <a:spcPct val="0"/>
              </a:spcAft>
              <a:buChar char="•"/>
              <a:defRPr sz="1400">
                <a:solidFill>
                  <a:schemeClr val="tx1"/>
                </a:solidFill>
                <a:latin typeface="+mn-lt"/>
                <a:ea typeface="+mn-ea"/>
              </a:defRPr>
            </a:lvl5pPr>
            <a:lvl6pPr marL="2514600" indent="-228600" algn="l" rtl="0" eaLnBrk="0" fontAlgn="base" latinLnBrk="1" hangingPunct="0">
              <a:spcBef>
                <a:spcPct val="20000"/>
              </a:spcBef>
              <a:spcAft>
                <a:spcPct val="0"/>
              </a:spcAft>
              <a:buChar char="•"/>
              <a:defRPr sz="1400">
                <a:solidFill>
                  <a:schemeClr val="tx1"/>
                </a:solidFill>
                <a:latin typeface="+mn-lt"/>
                <a:ea typeface="+mn-ea"/>
              </a:defRPr>
            </a:lvl6pPr>
            <a:lvl7pPr marL="2971800" indent="-228600" algn="l" rtl="0" eaLnBrk="0" fontAlgn="base" latinLnBrk="1" hangingPunct="0">
              <a:spcBef>
                <a:spcPct val="20000"/>
              </a:spcBef>
              <a:spcAft>
                <a:spcPct val="0"/>
              </a:spcAft>
              <a:buChar char="•"/>
              <a:defRPr sz="1400">
                <a:solidFill>
                  <a:schemeClr val="tx1"/>
                </a:solidFill>
                <a:latin typeface="+mn-lt"/>
                <a:ea typeface="+mn-ea"/>
              </a:defRPr>
            </a:lvl7pPr>
            <a:lvl8pPr marL="3429000" indent="-228600" algn="l" rtl="0" eaLnBrk="0" fontAlgn="base" latinLnBrk="1" hangingPunct="0">
              <a:spcBef>
                <a:spcPct val="20000"/>
              </a:spcBef>
              <a:spcAft>
                <a:spcPct val="0"/>
              </a:spcAft>
              <a:buChar char="•"/>
              <a:defRPr sz="1400">
                <a:solidFill>
                  <a:schemeClr val="tx1"/>
                </a:solidFill>
                <a:latin typeface="+mn-lt"/>
                <a:ea typeface="+mn-ea"/>
              </a:defRPr>
            </a:lvl8pPr>
            <a:lvl9pPr marL="3886200" indent="-228600" algn="l" rtl="0" eaLnBrk="0" fontAlgn="base" latinLnBrk="1" hangingPunct="0">
              <a:spcBef>
                <a:spcPct val="20000"/>
              </a:spcBef>
              <a:spcAft>
                <a:spcPct val="0"/>
              </a:spcAft>
              <a:buChar char="•"/>
              <a:defRPr sz="1400">
                <a:solidFill>
                  <a:schemeClr val="tx1"/>
                </a:solidFill>
                <a:latin typeface="+mn-lt"/>
                <a:ea typeface="+mn-ea"/>
              </a:defRPr>
            </a:lvl9pPr>
          </a:lstStyle>
          <a:p>
            <a:pPr marL="0" lvl="1">
              <a:lnSpc>
                <a:spcPct val="130000"/>
              </a:lnSpc>
              <a:buClr>
                <a:srgbClr val="0000FF"/>
              </a:buClr>
              <a:buFont typeface="Wingdings" pitchFamily="2" charset="2"/>
              <a:buChar char="Ø"/>
              <a:defRPr/>
            </a:pPr>
            <a:r>
              <a:rPr lang="zh-CN" altLang="en-US" sz="2200" b="1" dirty="0" smtClean="0">
                <a:solidFill>
                  <a:srgbClr val="0000FF"/>
                </a:solidFill>
                <a:latin typeface="+mn-ea"/>
              </a:rPr>
              <a:t>海量实时数据库</a:t>
            </a:r>
            <a:endParaRPr lang="en-US" altLang="zh-CN" sz="2200" b="1" dirty="0" smtClean="0">
              <a:solidFill>
                <a:srgbClr val="0000FF"/>
              </a:solidFill>
              <a:latin typeface="+mn-ea"/>
            </a:endParaRPr>
          </a:p>
          <a:p>
            <a:pPr marL="457200" lvl="2">
              <a:lnSpc>
                <a:spcPct val="130000"/>
              </a:lnSpc>
              <a:buClr>
                <a:srgbClr val="0000FF"/>
              </a:buClr>
              <a:buFont typeface="Wingdings" pitchFamily="2" charset="2"/>
              <a:buChar char="Ø"/>
              <a:defRPr/>
            </a:pPr>
            <a:r>
              <a:rPr lang="en-US" altLang="zh-CN" sz="2100" dirty="0" smtClean="0">
                <a:latin typeface="+mn-ea"/>
              </a:rPr>
              <a:t> </a:t>
            </a:r>
            <a:r>
              <a:rPr lang="zh-CN" altLang="en-US" sz="1800" dirty="0" smtClean="0">
                <a:latin typeface="+mn-ea"/>
              </a:rPr>
              <a:t>测点数：两万测点以上</a:t>
            </a:r>
            <a:endParaRPr lang="en-US" altLang="zh-CN" sz="1800" dirty="0" smtClean="0">
              <a:latin typeface="+mn-ea"/>
            </a:endParaRPr>
          </a:p>
          <a:p>
            <a:pPr marL="457200" lvl="2">
              <a:lnSpc>
                <a:spcPct val="130000"/>
              </a:lnSpc>
              <a:buClr>
                <a:srgbClr val="0000FF"/>
              </a:buClr>
              <a:buFont typeface="Wingdings" pitchFamily="2" charset="2"/>
              <a:buChar char="Ø"/>
              <a:defRPr/>
            </a:pPr>
            <a:r>
              <a:rPr lang="en-US" altLang="zh-CN" sz="1800" dirty="0" smtClean="0">
                <a:latin typeface="+mn-ea"/>
              </a:rPr>
              <a:t> </a:t>
            </a:r>
            <a:r>
              <a:rPr lang="zh-CN" altLang="en-US" sz="1800" dirty="0" smtClean="0">
                <a:latin typeface="+mn-ea"/>
              </a:rPr>
              <a:t>用户：火电厂，热电厂</a:t>
            </a:r>
            <a:r>
              <a:rPr lang="zh-CN" altLang="en-US" sz="1800" dirty="0">
                <a:latin typeface="+mn-ea"/>
              </a:rPr>
              <a:t>，电网，市</a:t>
            </a:r>
            <a:r>
              <a:rPr lang="zh-CN" altLang="en-US" sz="1800" dirty="0" smtClean="0">
                <a:latin typeface="+mn-ea"/>
              </a:rPr>
              <a:t>级及以上环境监测数据中心，集团数据中心等</a:t>
            </a:r>
          </a:p>
          <a:p>
            <a:pPr marL="0" lvl="1">
              <a:lnSpc>
                <a:spcPct val="130000"/>
              </a:lnSpc>
              <a:buClr>
                <a:srgbClr val="0000FF"/>
              </a:buClr>
              <a:buFont typeface="Wingdings" pitchFamily="2" charset="2"/>
              <a:buChar char="Ø"/>
              <a:defRPr/>
            </a:pPr>
            <a:r>
              <a:rPr lang="zh-CN" altLang="en-US" sz="2200" dirty="0" smtClean="0">
                <a:latin typeface="+mn-ea"/>
              </a:rPr>
              <a:t> </a:t>
            </a:r>
            <a:r>
              <a:rPr lang="zh-CN" altLang="en-US" sz="2200" b="1" dirty="0" smtClean="0">
                <a:solidFill>
                  <a:srgbClr val="0000FF"/>
                </a:solidFill>
                <a:latin typeface="+mn-ea"/>
              </a:rPr>
              <a:t>小型实时数据库</a:t>
            </a:r>
          </a:p>
          <a:p>
            <a:pPr marL="457200" lvl="3">
              <a:lnSpc>
                <a:spcPct val="130000"/>
              </a:lnSpc>
              <a:buClr>
                <a:srgbClr val="0000FF"/>
              </a:buClr>
              <a:buFont typeface="Wingdings" pitchFamily="2" charset="2"/>
              <a:buChar char="Ø"/>
              <a:defRPr/>
            </a:pPr>
            <a:r>
              <a:rPr lang="zh-CN" altLang="en-US" sz="2200" dirty="0" smtClean="0">
                <a:latin typeface="+mn-ea"/>
              </a:rPr>
              <a:t> </a:t>
            </a:r>
            <a:r>
              <a:rPr lang="zh-CN" altLang="en-US" sz="1800" dirty="0" smtClean="0">
                <a:latin typeface="+mn-ea"/>
              </a:rPr>
              <a:t>测点数：</a:t>
            </a:r>
            <a:r>
              <a:rPr lang="en-US" altLang="zh-CN" sz="1800" dirty="0" smtClean="0">
                <a:latin typeface="+mn-ea"/>
              </a:rPr>
              <a:t>2000</a:t>
            </a:r>
            <a:r>
              <a:rPr lang="zh-CN" altLang="en-US" sz="1800" dirty="0" smtClean="0">
                <a:latin typeface="+mn-ea"/>
              </a:rPr>
              <a:t>测点以上</a:t>
            </a:r>
          </a:p>
          <a:p>
            <a:pPr marL="457200" lvl="3">
              <a:lnSpc>
                <a:spcPct val="130000"/>
              </a:lnSpc>
              <a:buClr>
                <a:srgbClr val="0000FF"/>
              </a:buClr>
              <a:buFont typeface="Wingdings" pitchFamily="2" charset="2"/>
              <a:buChar char="Ø"/>
              <a:defRPr/>
            </a:pPr>
            <a:r>
              <a:rPr lang="zh-CN" altLang="en-US" sz="1800" dirty="0" smtClean="0">
                <a:latin typeface="+mn-ea"/>
              </a:rPr>
              <a:t> 用户：冶金厂，食品厂，化工厂，钢铁厂，废水处理厂，市级以下环境监测数据中心</a:t>
            </a:r>
          </a:p>
          <a:p>
            <a:pPr marL="0" lvl="1">
              <a:lnSpc>
                <a:spcPct val="130000"/>
              </a:lnSpc>
              <a:buClr>
                <a:srgbClr val="0000FF"/>
              </a:buClr>
              <a:buFont typeface="Wingdings" pitchFamily="2" charset="2"/>
              <a:buChar char="Ø"/>
              <a:defRPr/>
            </a:pPr>
            <a:r>
              <a:rPr lang="zh-CN" altLang="en-US" sz="2200" b="1" dirty="0" smtClean="0">
                <a:solidFill>
                  <a:srgbClr val="0000FF"/>
                </a:solidFill>
                <a:latin typeface="+mn-ea"/>
              </a:rPr>
              <a:t>嵌入式实时数据库</a:t>
            </a:r>
          </a:p>
          <a:p>
            <a:pPr marL="457200" lvl="3">
              <a:lnSpc>
                <a:spcPct val="130000"/>
              </a:lnSpc>
              <a:buClr>
                <a:srgbClr val="0000FF"/>
              </a:buClr>
              <a:buFont typeface="Wingdings" pitchFamily="2" charset="2"/>
              <a:buChar char="Ø"/>
              <a:defRPr/>
            </a:pPr>
            <a:r>
              <a:rPr lang="zh-CN" altLang="en-US" sz="1800" dirty="0" smtClean="0">
                <a:latin typeface="+mn-ea"/>
              </a:rPr>
              <a:t>测点数：</a:t>
            </a:r>
            <a:r>
              <a:rPr lang="en-US" altLang="zh-CN" sz="1800" dirty="0" smtClean="0">
                <a:latin typeface="+mn-ea"/>
              </a:rPr>
              <a:t>200</a:t>
            </a:r>
            <a:r>
              <a:rPr lang="zh-CN" altLang="en-US" sz="1800" dirty="0" smtClean="0">
                <a:latin typeface="+mn-ea"/>
              </a:rPr>
              <a:t>测点以内</a:t>
            </a:r>
          </a:p>
          <a:p>
            <a:pPr marL="457200" lvl="3">
              <a:lnSpc>
                <a:spcPct val="130000"/>
              </a:lnSpc>
              <a:buClr>
                <a:srgbClr val="0000FF"/>
              </a:buClr>
              <a:buFont typeface="Wingdings" pitchFamily="2" charset="2"/>
              <a:buChar char="Ø"/>
              <a:defRPr/>
            </a:pPr>
            <a:r>
              <a:rPr lang="zh-CN" altLang="en-US" sz="1800" dirty="0" smtClean="0">
                <a:latin typeface="+mn-ea"/>
              </a:rPr>
              <a:t>用户：为一些高价值设备提供嵌入式实时数据库</a:t>
            </a:r>
            <a:r>
              <a:rPr lang="en-US" altLang="zh-CN" sz="1800" dirty="0" smtClean="0">
                <a:latin typeface="+mn-ea"/>
              </a:rPr>
              <a:t>OEM</a:t>
            </a:r>
          </a:p>
        </p:txBody>
      </p:sp>
    </p:spTree>
    <p:extLst>
      <p:ext uri="{BB962C8B-B14F-4D97-AF65-F5344CB8AC3E}">
        <p14:creationId xmlns:p14="http://schemas.microsoft.com/office/powerpoint/2010/main" val="1313034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B141">
  <a:themeElements>
    <a:clrScheme name="B1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141">
      <a:majorFont>
        <a:latin typeface="-탈윤체B"/>
        <a:ea typeface="微软雅黑"/>
        <a:cs typeface=""/>
      </a:majorFont>
      <a:minorFont>
        <a:latin typeface="-탈윤체M"/>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0" lang="ko-KR" sz="24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0" lang="ko-KR" sz="24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B14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4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4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4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4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4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C:\coolpt\TempSlide\B141.POT</Template>
  <TotalTime>23349</TotalTime>
  <Pages>0</Pages>
  <Words>2886</Words>
  <Characters>0</Characters>
  <Application>Microsoft Office PowerPoint</Application>
  <DocSecurity>0</DocSecurity>
  <PresentationFormat>全屏显示(4:3)</PresentationFormat>
  <Lines>0</Lines>
  <Paragraphs>393</Paragraphs>
  <Slides>63</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63</vt:i4>
      </vt:variant>
    </vt:vector>
  </HeadingPairs>
  <TitlesOfParts>
    <vt:vector size="77" baseType="lpstr">
      <vt:lpstr>Gulim</vt:lpstr>
      <vt:lpstr>Segoe</vt:lpstr>
      <vt:lpstr>黑体</vt:lpstr>
      <vt:lpstr>楷体</vt:lpstr>
      <vt:lpstr>宋体</vt:lpstr>
      <vt:lpstr>微软雅黑</vt:lpstr>
      <vt:lpstr>-탈윤체B</vt:lpstr>
      <vt:lpstr>-탈윤체M</vt:lpstr>
      <vt:lpstr>Arial</vt:lpstr>
      <vt:lpstr>Calibri</vt:lpstr>
      <vt:lpstr>HP Simplified</vt:lpstr>
      <vt:lpstr>Wingdings</vt:lpstr>
      <vt:lpstr>Wingdings 2</vt:lpstr>
      <vt:lpstr>B141</vt:lpstr>
      <vt:lpstr>ProcessDB TM 工业实时/时序数据系统</vt:lpstr>
      <vt:lpstr>重要客户</vt:lpstr>
      <vt:lpstr>资质</vt:lpstr>
      <vt:lpstr>业务范围</vt:lpstr>
      <vt:lpstr>核心产品</vt:lpstr>
      <vt:lpstr>产品链简介</vt:lpstr>
      <vt:lpstr>第一部分   系统结构</vt:lpstr>
      <vt:lpstr>系统概览（1）：应用领域</vt:lpstr>
      <vt:lpstr>系统概览（2）：产品系列</vt:lpstr>
      <vt:lpstr>系统架构（1）：工厂级</vt:lpstr>
      <vt:lpstr>系统架构（2）：集团级(私有云)</vt:lpstr>
      <vt:lpstr>系统架构（3）：公有云</vt:lpstr>
      <vt:lpstr>可靠性（1）：厂级冗余</vt:lpstr>
      <vt:lpstr>可靠性（2）：集团级冗余</vt:lpstr>
      <vt:lpstr>第二部分   数据网关</vt:lpstr>
      <vt:lpstr>逻辑结构</vt:lpstr>
      <vt:lpstr>嵌入实时数据库</vt:lpstr>
      <vt:lpstr>自动升级</vt:lpstr>
      <vt:lpstr>代理上网</vt:lpstr>
      <vt:lpstr>支持主流接口</vt:lpstr>
      <vt:lpstr>全界面操作</vt:lpstr>
      <vt:lpstr>产品特性 （1）</vt:lpstr>
      <vt:lpstr>产品特性 （2）</vt:lpstr>
      <vt:lpstr>产品特性 （3）</vt:lpstr>
      <vt:lpstr>第三部分   实时数据库</vt:lpstr>
      <vt:lpstr>层次结构</vt:lpstr>
      <vt:lpstr>数据模型</vt:lpstr>
      <vt:lpstr>数据压缩</vt:lpstr>
      <vt:lpstr>功能模块（1）</vt:lpstr>
      <vt:lpstr>功能模块（2）</vt:lpstr>
      <vt:lpstr>支持接口</vt:lpstr>
      <vt:lpstr>功能模块（4）</vt:lpstr>
      <vt:lpstr>控制台</vt:lpstr>
      <vt:lpstr>控制台</vt:lpstr>
      <vt:lpstr>控制台</vt:lpstr>
      <vt:lpstr>控制台</vt:lpstr>
      <vt:lpstr>控制台</vt:lpstr>
      <vt:lpstr>控制台</vt:lpstr>
      <vt:lpstr>控制台</vt:lpstr>
      <vt:lpstr>控制台</vt:lpstr>
      <vt:lpstr>运行平台</vt:lpstr>
      <vt:lpstr>产品特性 （1）</vt:lpstr>
      <vt:lpstr>产品特性 （2）</vt:lpstr>
      <vt:lpstr>产品特性 （3）</vt:lpstr>
      <vt:lpstr> 选型要求 </vt:lpstr>
      <vt:lpstr>选型要求</vt:lpstr>
      <vt:lpstr>第四部分   组态软件</vt:lpstr>
      <vt:lpstr>操作简便</vt:lpstr>
      <vt:lpstr>SVG格式</vt:lpstr>
      <vt:lpstr>关联实时数据库</vt:lpstr>
      <vt:lpstr>自定义图元库</vt:lpstr>
      <vt:lpstr>移动端和PC发布</vt:lpstr>
      <vt:lpstr>快速预览发布</vt:lpstr>
      <vt:lpstr>动画</vt:lpstr>
      <vt:lpstr>回放</vt:lpstr>
      <vt:lpstr>例子图形</vt:lpstr>
      <vt:lpstr>产品特性 （1）</vt:lpstr>
      <vt:lpstr>产品特性 （2）</vt:lpstr>
      <vt:lpstr>Excel插件</vt:lpstr>
      <vt:lpstr>Excel插件</vt:lpstr>
      <vt:lpstr>应用场景</vt:lpstr>
      <vt:lpstr>著作权</vt:lpstr>
      <vt:lpstr>PowerPoint 演示文稿</vt:lpstr>
    </vt:vector>
  </TitlesOfParts>
  <Company>鞝曥湦欤?</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 Zhen-Hua (Jason,ES-Apps-GD-SH)</dc:creator>
  <cp:lastModifiedBy>hu zhenhua</cp:lastModifiedBy>
  <cp:revision>516</cp:revision>
  <cp:lastPrinted>1899-12-30T00:00:00Z</cp:lastPrinted>
  <dcterms:created xsi:type="dcterms:W3CDTF">2001-07-18T23:57:34Z</dcterms:created>
  <dcterms:modified xsi:type="dcterms:W3CDTF">2021-08-12T09:18:21Z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1033-8.1.0.3018</vt:lpwstr>
  </property>
</Properties>
</file>